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8" r:id="rId9"/>
    <p:sldId id="263" r:id="rId10"/>
    <p:sldId id="264" r:id="rId11"/>
    <p:sldId id="269"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FE42" initials="L"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guide orient="horz" pos="2160"/>
        <p:guide pos="3840"/>
      </p:guideLst>
    </p:cSldViewPr>
  </p:slideViewPr>
  <p:outlineViewPr>
    <p:cViewPr>
      <p:scale>
        <a:sx n="33" d="100"/>
        <a:sy n="33" d="100"/>
      </p:scale>
      <p:origin x="0" y="-288"/>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3570" y="174"/>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532112913954804E-2"/>
          <c:y val="4.4441227138136044E-2"/>
          <c:w val="0.92392795680752193"/>
          <c:h val="0.89313268263578871"/>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令和元年9月</c:v>
                </c:pt>
                <c:pt idx="1">
                  <c:v>令和2年9月</c:v>
                </c:pt>
                <c:pt idx="2">
                  <c:v>令和2年12月</c:v>
                </c:pt>
                <c:pt idx="3">
                  <c:v>令和3年5月</c:v>
                </c:pt>
                <c:pt idx="4">
                  <c:v>令和3年9月</c:v>
                </c:pt>
                <c:pt idx="5">
                  <c:v>令和3年12月</c:v>
                </c:pt>
                <c:pt idx="6">
                  <c:v>令和4年6月</c:v>
                </c:pt>
                <c:pt idx="7">
                  <c:v>令和4年12月</c:v>
                </c:pt>
                <c:pt idx="8">
                  <c:v>令和5年6月</c:v>
                </c:pt>
                <c:pt idx="9">
                  <c:v>令和5年12月</c:v>
                </c:pt>
                <c:pt idx="10">
                  <c:v>令和6年6月</c:v>
                </c:pt>
              </c:strCache>
            </c:strRef>
          </c:cat>
          <c:val>
            <c:numRef>
              <c:f>Sheet1!$B$2:$B$12</c:f>
              <c:numCache>
                <c:formatCode>General</c:formatCode>
                <c:ptCount val="11"/>
                <c:pt idx="0">
                  <c:v>25</c:v>
                </c:pt>
                <c:pt idx="1">
                  <c:v>24</c:v>
                </c:pt>
                <c:pt idx="2">
                  <c:v>23</c:v>
                </c:pt>
                <c:pt idx="3">
                  <c:v>23</c:v>
                </c:pt>
                <c:pt idx="4">
                  <c:v>31</c:v>
                </c:pt>
                <c:pt idx="5">
                  <c:v>35</c:v>
                </c:pt>
                <c:pt idx="6">
                  <c:v>39</c:v>
                </c:pt>
                <c:pt idx="7">
                  <c:v>35</c:v>
                </c:pt>
                <c:pt idx="8">
                  <c:v>31</c:v>
                </c:pt>
                <c:pt idx="9">
                  <c:v>33</c:v>
                </c:pt>
                <c:pt idx="10">
                  <c:v>35</c:v>
                </c:pt>
              </c:numCache>
            </c:numRef>
          </c:val>
          <c:extLst>
            <c:ext xmlns:c16="http://schemas.microsoft.com/office/drawing/2014/chart" uri="{C3380CC4-5D6E-409C-BE32-E72D297353CC}">
              <c16:uniqueId val="{00000000-0A18-4921-B21E-3DCF74A2AA30}"/>
            </c:ext>
          </c:extLst>
        </c:ser>
        <c:dLbls>
          <c:dLblPos val="outEnd"/>
          <c:showLegendKey val="0"/>
          <c:showVal val="1"/>
          <c:showCatName val="0"/>
          <c:showSerName val="0"/>
          <c:showPercent val="0"/>
          <c:showBubbleSize val="0"/>
        </c:dLbls>
        <c:gapWidth val="219"/>
        <c:axId val="63679488"/>
        <c:axId val="63756160"/>
      </c:barChart>
      <c:catAx>
        <c:axId val="63679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63756160"/>
        <c:crosses val="autoZero"/>
        <c:auto val="1"/>
        <c:lblAlgn val="ctr"/>
        <c:lblOffset val="100"/>
        <c:noMultiLvlLbl val="0"/>
      </c:catAx>
      <c:valAx>
        <c:axId val="63756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3679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045650A6-6F7B-4D1C-9364-2021AFB13254}" type="datetimeFigureOut">
              <a:rPr kumimoji="1" lang="ja-JP" altLang="en-US" smtClean="0"/>
              <a:t>2024/7/18</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A630C50-24D2-469C-BEF3-7B15DD2C7E7C}" type="slidenum">
              <a:rPr kumimoji="1" lang="ja-JP" altLang="en-US" smtClean="0"/>
              <a:t>‹#›</a:t>
            </a:fld>
            <a:endParaRPr kumimoji="1" lang="ja-JP" altLang="en-US"/>
          </a:p>
        </p:txBody>
      </p:sp>
    </p:spTree>
    <p:extLst>
      <p:ext uri="{BB962C8B-B14F-4D97-AF65-F5344CB8AC3E}">
        <p14:creationId xmlns:p14="http://schemas.microsoft.com/office/powerpoint/2010/main" val="2618835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A24D6BE-AC22-4B0B-AA3C-4585EBFD5F12}" type="datetimeFigureOut">
              <a:rPr kumimoji="1" lang="ja-JP" altLang="en-US" smtClean="0"/>
              <a:t>2024/7/18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D1ADBB7-6F5A-46D7-BFFD-DFAFC062DB12}" type="slidenum">
              <a:rPr kumimoji="1" lang="ja-JP" altLang="en-US" smtClean="0"/>
              <a:t>‹#›</a:t>
            </a:fld>
            <a:endParaRPr kumimoji="1" lang="ja-JP" altLang="en-US"/>
          </a:p>
        </p:txBody>
      </p:sp>
    </p:spTree>
    <p:extLst>
      <p:ext uri="{BB962C8B-B14F-4D97-AF65-F5344CB8AC3E}">
        <p14:creationId xmlns:p14="http://schemas.microsoft.com/office/powerpoint/2010/main" val="82482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本日進行を務めさせて頂きます、定期巡回・随時対応型訪問介護看護「わかば」管理者の</a:t>
            </a:r>
            <a:r>
              <a:rPr lang="ja-JP" altLang="en-US" dirty="0"/>
              <a:t>木内</a:t>
            </a:r>
            <a:r>
              <a:rPr kumimoji="1" lang="ja-JP" altLang="en-US" dirty="0"/>
              <a:t>と申します。</a:t>
            </a:r>
            <a:endParaRPr kumimoji="1" lang="en-US" altLang="ja-JP" dirty="0"/>
          </a:p>
          <a:p>
            <a:r>
              <a:rPr kumimoji="1" lang="ja-JP" altLang="en-US" dirty="0"/>
              <a:t>本日はお忙しいところ、ご出席頂き誠にありがとうございます。</a:t>
            </a:r>
            <a:endParaRPr kumimoji="1" lang="en-US" altLang="ja-JP" dirty="0"/>
          </a:p>
          <a:p>
            <a:r>
              <a:rPr kumimoji="1" lang="ja-JP" altLang="en-US" dirty="0"/>
              <a:t>これより第</a:t>
            </a:r>
            <a:r>
              <a:rPr kumimoji="1" lang="en-US" altLang="ja-JP" dirty="0"/>
              <a:t>10</a:t>
            </a:r>
            <a:r>
              <a:rPr kumimoji="1" lang="ja-JP" altLang="en-US" dirty="0"/>
              <a:t>回目となります、介護・医療連携推進会議を始めさせて頂きます。</a:t>
            </a:r>
            <a:endParaRPr kumimoji="1" lang="en-US" altLang="ja-JP" dirty="0"/>
          </a:p>
          <a:p>
            <a:r>
              <a:rPr kumimoji="1" lang="ja-JP" altLang="en-US" dirty="0"/>
              <a:t>皆様のご協力により、私共定期巡回わかばも今年９月で</a:t>
            </a:r>
            <a:r>
              <a:rPr kumimoji="1" lang="en-US" altLang="ja-JP" dirty="0"/>
              <a:t>6</a:t>
            </a:r>
            <a:r>
              <a:rPr kumimoji="1" lang="ja-JP" altLang="en-US" dirty="0"/>
              <a:t>年となります。本日は活動状況をご報告させて頂きまして、今後も地域で連携しご利用者様が安心・安全に在宅での生活を送る事が出来ますよう、情報共有を図る為の会議としております。短い時間ではありますが、有意義な場となりますようご意見を頂ければ幸いです。</a:t>
            </a:r>
            <a:endParaRPr kumimoji="1" lang="en-US" altLang="ja-JP" dirty="0"/>
          </a:p>
          <a:p>
            <a:r>
              <a:rPr kumimoji="1" lang="ja-JP" altLang="en-US" dirty="0"/>
              <a:t>どうぞよろしくお願いいたします。</a:t>
            </a:r>
            <a:endParaRPr kumimoji="1" lang="en-US" altLang="ja-JP" dirty="0"/>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1</a:t>
            </a:fld>
            <a:endParaRPr kumimoji="1" lang="ja-JP" altLang="en-US"/>
          </a:p>
        </p:txBody>
      </p:sp>
    </p:spTree>
    <p:extLst>
      <p:ext uri="{BB962C8B-B14F-4D97-AF65-F5344CB8AC3E}">
        <p14:creationId xmlns:p14="http://schemas.microsoft.com/office/powerpoint/2010/main" val="1953828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それでは事例のご紹介をさせていただきたいと思います。独居　</a:t>
            </a:r>
            <a:r>
              <a:rPr lang="en-US" altLang="ja-JP" dirty="0"/>
              <a:t>88</a:t>
            </a:r>
            <a:r>
              <a:rPr lang="ja-JP" altLang="en-US" dirty="0"/>
              <a:t>歳　女性　</a:t>
            </a:r>
            <a:r>
              <a:rPr lang="en-US" altLang="ja-JP" dirty="0"/>
              <a:t>A</a:t>
            </a:r>
            <a:r>
              <a:rPr lang="ja-JP" altLang="en-US" dirty="0"/>
              <a:t>さん　要介護</a:t>
            </a:r>
            <a:r>
              <a:rPr lang="en-US" altLang="ja-JP" dirty="0"/>
              <a:t>3</a:t>
            </a:r>
            <a:r>
              <a:rPr lang="ja-JP" altLang="en-US" dirty="0"/>
              <a:t>　の方です。　長男様家族が市内に住んでおり週に数回訪問しています。自転車を押して近所のスーパーへ買物に行くことが日課であり生きがいとして生活されています。認知症があり、ヘルパーが挨拶をして訪問しているのに、台所から食事を持って出てくると飛び上がるほど驚き、居ると思わなかったと話されるなど今のことを忘れてしまう状況です。物忘れの自覚があり、部屋中にメモをしています。家事はご自分で行い調理もされていますが、コンロに鍋をかけて忘れることがあり鍋を焦がしています。挽肉や生の切り身魚を食べている事があり、慌てて調理する事もしばしばです。デイサービスや施設の利用は強く拒否されており、施設に入るくらいなら死んだほうがましとご家族に話しているそうです。歩行も不安定で立ちくらみのような症状があり、訪問するとおでこに大きなコブを作っていたり、膝や肘にもたびたび擦り傷を作っている状態です。一日に朝・昼・夕</a:t>
            </a:r>
            <a:r>
              <a:rPr lang="en-US" altLang="ja-JP" dirty="0"/>
              <a:t>3</a:t>
            </a:r>
            <a:r>
              <a:rPr lang="ja-JP" altLang="en-US" dirty="0"/>
              <a:t>回訪問し服薬確認。食事水分の確認のため定期巡回の利用が始まりました。令和</a:t>
            </a:r>
            <a:r>
              <a:rPr lang="en-US" altLang="ja-JP" dirty="0"/>
              <a:t>4</a:t>
            </a:r>
            <a:r>
              <a:rPr lang="ja-JP" altLang="en-US" dirty="0"/>
              <a:t>年</a:t>
            </a:r>
            <a:r>
              <a:rPr lang="en-US" altLang="ja-JP" dirty="0"/>
              <a:t>2</a:t>
            </a:r>
            <a:r>
              <a:rPr lang="ja-JP" altLang="en-US" dirty="0"/>
              <a:t>月、訪問を開始した当初は、ヘルパーをお客様扱いして台所へ入る事も、掃除をする事も「あなたはお客さん、座ってて」と薬と水を渡す以外は何も出来ない状態でした。昼の訪問時間に買い物へ出掛ける事があり、スーパーまで探しに行ったり、近所を探したりというハプニングが日常でした。ある夕方訪問する道中でＡさんが自転車を押して買い物帰りか歩いていました。この角を曲がればあと少しと思い、車をご自宅へ置き、歩いて迎えに出ました。ところが、歩いていた道路におらず脇道にもいません。すでに日が落ちて暗くなっていました。車で探そうと自宅へ戻ると、町内の民生委員さんが通りかかり事情を話すと一緒に探して下さいました。全く逆方向へ曲がり、かなり遠くまで歩いていたと連れて来て下さいました。日ごろから町内を自転車で歩く姿を見て心配して気にかけていたと話してくれました。このようにヘルパーのみならず地域の方々の見守りの中で暮らす事が出来ている方の紹介をさせて頂きました。現在は、買い物の一部をヘルパーに任せてくれるようになりましたが、天気の良い日中には元気にお出かけされています。危険のないよう、体調を維持しご本人が希望する在宅での生活が継続出来るよう支援していきたいと思います。</a:t>
            </a:r>
            <a:endParaRPr lang="en-US" altLang="ja-JP" dirty="0"/>
          </a:p>
          <a:p>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10</a:t>
            </a:fld>
            <a:endParaRPr kumimoji="1" lang="ja-JP" altLang="en-US"/>
          </a:p>
        </p:txBody>
      </p:sp>
    </p:spTree>
    <p:extLst>
      <p:ext uri="{BB962C8B-B14F-4D97-AF65-F5344CB8AC3E}">
        <p14:creationId xmlns:p14="http://schemas.microsoft.com/office/powerpoint/2010/main" val="817042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11</a:t>
            </a:fld>
            <a:endParaRPr kumimoji="1" lang="ja-JP" altLang="en-US"/>
          </a:p>
        </p:txBody>
      </p:sp>
    </p:spTree>
    <p:extLst>
      <p:ext uri="{BB962C8B-B14F-4D97-AF65-F5344CB8AC3E}">
        <p14:creationId xmlns:p14="http://schemas.microsoft.com/office/powerpoint/2010/main" val="2328491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本日の出席者をご紹介させて頂きます。</a:t>
            </a:r>
            <a:endParaRPr kumimoji="1" lang="en-US" altLang="ja-JP" dirty="0"/>
          </a:p>
          <a:p>
            <a:endParaRPr kumimoji="1" lang="en-US" altLang="ja-JP" dirty="0"/>
          </a:p>
          <a:p>
            <a:r>
              <a:rPr kumimoji="1" lang="ja-JP" altLang="en-US" dirty="0"/>
              <a:t>会議は次の次第で進めさせて頂きます。スムーズな会議の進行にご協力をお願い致します。わかりにくい点に関してはご質問いただければと思います。</a:t>
            </a:r>
            <a:endParaRPr kumimoji="1" lang="en-US" altLang="ja-JP" dirty="0"/>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2</a:t>
            </a:fld>
            <a:endParaRPr kumimoji="1" lang="ja-JP" altLang="en-US"/>
          </a:p>
        </p:txBody>
      </p:sp>
    </p:spTree>
    <p:extLst>
      <p:ext uri="{BB962C8B-B14F-4D97-AF65-F5344CB8AC3E}">
        <p14:creationId xmlns:p14="http://schemas.microsoft.com/office/powerpoint/2010/main" val="1730704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開設が</a:t>
            </a:r>
            <a:r>
              <a:rPr kumimoji="1" lang="en-US" altLang="ja-JP" dirty="0"/>
              <a:t>H30.9</a:t>
            </a:r>
            <a:r>
              <a:rPr kumimoji="1" lang="ja-JP" altLang="en-US" dirty="0"/>
              <a:t>月。</a:t>
            </a:r>
            <a:r>
              <a:rPr kumimoji="1" lang="en-US" altLang="ja-JP" dirty="0"/>
              <a:t>1</a:t>
            </a:r>
            <a:r>
              <a:rPr kumimoji="1" lang="ja-JP" altLang="en-US" dirty="0"/>
              <a:t>名からのスタートでした。</a:t>
            </a:r>
            <a:endParaRPr kumimoji="1" lang="en-US" altLang="ja-JP" dirty="0"/>
          </a:p>
          <a:p>
            <a:r>
              <a:rPr lang="en-US" altLang="ja-JP" dirty="0"/>
              <a:t>12</a:t>
            </a:r>
            <a:r>
              <a:rPr lang="ja-JP" altLang="en-US" dirty="0"/>
              <a:t>月現在、</a:t>
            </a:r>
            <a:r>
              <a:rPr lang="en-US" altLang="ja-JP" dirty="0"/>
              <a:t>33</a:t>
            </a:r>
            <a:r>
              <a:rPr lang="ja-JP" altLang="en-US" dirty="0"/>
              <a:t>名のご利用をいただいております。</a:t>
            </a:r>
            <a:endParaRPr kumimoji="1" lang="ja-JP" altLang="en-US" dirty="0"/>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3</a:t>
            </a:fld>
            <a:endParaRPr kumimoji="1" lang="ja-JP" altLang="en-US"/>
          </a:p>
        </p:txBody>
      </p:sp>
    </p:spTree>
    <p:extLst>
      <p:ext uri="{BB962C8B-B14F-4D97-AF65-F5344CB8AC3E}">
        <p14:creationId xmlns:p14="http://schemas.microsoft.com/office/powerpoint/2010/main" val="2077255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ご利用者様の介護度になります。</a:t>
            </a:r>
            <a:endParaRPr kumimoji="1" lang="en-US" altLang="ja-JP" dirty="0"/>
          </a:p>
          <a:p>
            <a:r>
              <a:rPr lang="ja-JP" altLang="en-US" dirty="0"/>
              <a:t>これまで同様、要介護</a:t>
            </a:r>
            <a:r>
              <a:rPr lang="en-US" altLang="ja-JP" dirty="0"/>
              <a:t>2</a:t>
            </a:r>
            <a:r>
              <a:rPr lang="ja-JP" altLang="en-US" dirty="0"/>
              <a:t>の方のご利用が最も多くなっております。こちらはケア会議でも報告がありましたが、市全体でも要介護</a:t>
            </a:r>
            <a:r>
              <a:rPr lang="en-US" altLang="ja-JP" dirty="0"/>
              <a:t>2</a:t>
            </a:r>
            <a:r>
              <a:rPr lang="ja-JP" altLang="en-US" dirty="0"/>
              <a:t>の方が最も多くなっています。</a:t>
            </a:r>
            <a:r>
              <a:rPr kumimoji="1" lang="ja-JP" altLang="en-US" dirty="0"/>
              <a:t>要介護</a:t>
            </a:r>
            <a:r>
              <a:rPr kumimoji="1" lang="en-US" altLang="ja-JP" dirty="0"/>
              <a:t>3</a:t>
            </a:r>
            <a:r>
              <a:rPr lang="ja-JP" altLang="en-US" dirty="0" err="1"/>
              <a:t>、</a:t>
            </a:r>
            <a:r>
              <a:rPr kumimoji="1" lang="en-US" altLang="ja-JP" dirty="0"/>
              <a:t>4</a:t>
            </a:r>
            <a:r>
              <a:rPr kumimoji="1" lang="ja-JP" altLang="en-US" dirty="0"/>
              <a:t>の方では施設利用を希望される方が多いようですが、独居でヘルパーの支援で生活しておられる方もおります。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4</a:t>
            </a:fld>
            <a:endParaRPr kumimoji="1" lang="ja-JP" altLang="en-US"/>
          </a:p>
        </p:txBody>
      </p:sp>
    </p:spTree>
    <p:extLst>
      <p:ext uri="{BB962C8B-B14F-4D97-AF65-F5344CB8AC3E}">
        <p14:creationId xmlns:p14="http://schemas.microsoft.com/office/powerpoint/2010/main" val="3334568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次に介護度別のサービス内容になります。</a:t>
            </a:r>
            <a:endParaRPr kumimoji="1" lang="en-US" altLang="ja-JP" dirty="0"/>
          </a:p>
          <a:p>
            <a:r>
              <a:rPr lang="ja-JP" altLang="en-US" dirty="0"/>
              <a:t>介護度の低い方へは、安否確認、また声掛けにて調理や洗濯の促しで在宅の生活を継続できている状況です。</a:t>
            </a:r>
            <a:endParaRPr lang="en-US" altLang="ja-JP" dirty="0"/>
          </a:p>
          <a:p>
            <a:r>
              <a:rPr kumimoji="1" lang="ja-JP" altLang="en-US" dirty="0"/>
              <a:t>要介護</a:t>
            </a:r>
            <a:r>
              <a:rPr kumimoji="1" lang="en-US" altLang="ja-JP" dirty="0"/>
              <a:t>3</a:t>
            </a:r>
            <a:r>
              <a:rPr kumimoji="1" lang="ja-JP" altLang="en-US" dirty="0"/>
              <a:t>以上の方に対しては、排泄、入浴等身体介護なども加わり、訪問回数も多く設定し対応させていただくことで在宅の生活を維持されています。定期巡回のサービスは、その方が出来ない、困っている事をケアするとされている方もあり、たまたまトイレやシーツを汚してしまった場合など、その対応も行っています。</a:t>
            </a:r>
            <a:endParaRPr kumimoji="1" lang="en-US" altLang="ja-JP" dirty="0"/>
          </a:p>
          <a:p>
            <a:r>
              <a:rPr kumimoji="1" lang="ja-JP" altLang="en-US" dirty="0"/>
              <a:t>今回、保険外での利用についてご紹介します。介護保険でヘルパーの支援には制限があります。同居している家族の食事を作る事は出来ませんし、ご本人が全く使用しない</a:t>
            </a:r>
            <a:r>
              <a:rPr kumimoji="1" lang="en-US" altLang="ja-JP" dirty="0"/>
              <a:t>2</a:t>
            </a:r>
            <a:r>
              <a:rPr kumimoji="1" lang="ja-JP" altLang="en-US" dirty="0"/>
              <a:t>階の掃除や、高いところに上っての作業なども出来ません。</a:t>
            </a:r>
            <a:endParaRPr kumimoji="1" lang="en-US" altLang="ja-JP" dirty="0"/>
          </a:p>
          <a:p>
            <a:r>
              <a:rPr kumimoji="1" lang="ja-JP" altLang="en-US" dirty="0"/>
              <a:t>保険外での自費での対応になりますが、ご希望によって対応しています。多くは受診の付添いですが、</a:t>
            </a:r>
            <a:r>
              <a:rPr kumimoji="1" lang="en-US" altLang="ja-JP" dirty="0"/>
              <a:t>1</a:t>
            </a:r>
            <a:r>
              <a:rPr kumimoji="1" lang="ja-JP" altLang="en-US" dirty="0"/>
              <a:t>人での受診は不安ですと希望される方や耳が遠く、ドクターの話が聞き取れないと希望される方もいます。毎日訪問している顔なじみのヘルパーに付き添ってもらい安心との声言葉を頂いております。</a:t>
            </a:r>
            <a:endParaRPr kumimoji="1" lang="en-US" altLang="ja-JP" dirty="0"/>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5</a:t>
            </a:fld>
            <a:endParaRPr kumimoji="1" lang="ja-JP" altLang="en-US"/>
          </a:p>
        </p:txBody>
      </p:sp>
    </p:spTree>
    <p:extLst>
      <p:ext uri="{BB962C8B-B14F-4D97-AF65-F5344CB8AC3E}">
        <p14:creationId xmlns:p14="http://schemas.microsoft.com/office/powerpoint/2010/main" val="4192513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わかばには訪問介護事業所もありますが、定期巡回専門の職員で訪問対応させて頂いております。現在、</a:t>
            </a:r>
            <a:r>
              <a:rPr kumimoji="1" lang="en-US" altLang="ja-JP" dirty="0"/>
              <a:t>9</a:t>
            </a:r>
            <a:r>
              <a:rPr kumimoji="1" lang="ja-JP" altLang="en-US" dirty="0"/>
              <a:t>名の訪問職員で活動中です。</a:t>
            </a:r>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6</a:t>
            </a:fld>
            <a:endParaRPr kumimoji="1" lang="ja-JP" altLang="en-US"/>
          </a:p>
        </p:txBody>
      </p:sp>
    </p:spTree>
    <p:extLst>
      <p:ext uri="{BB962C8B-B14F-4D97-AF65-F5344CB8AC3E}">
        <p14:creationId xmlns:p14="http://schemas.microsoft.com/office/powerpoint/2010/main" val="2932661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今年度の研修計画です。現在、</a:t>
            </a:r>
            <a:r>
              <a:rPr kumimoji="1" lang="en-US" altLang="ja-JP" dirty="0"/>
              <a:t>6</a:t>
            </a:r>
            <a:r>
              <a:rPr kumimoji="1" lang="ja-JP" altLang="en-US" dirty="0"/>
              <a:t>月までの研修が終了しております。今年は暖かくなるのが早く、食中毒予防についての勉強会も早めの開催となっています。</a:t>
            </a:r>
            <a:r>
              <a:rPr kumimoji="1" lang="en-US" altLang="ja-JP" dirty="0"/>
              <a:t>6</a:t>
            </a:r>
            <a:r>
              <a:rPr kumimoji="1" lang="ja-JP" altLang="en-US" dirty="0"/>
              <a:t>月に入りすでに夏日が記録されており、食材の管理を徹底しています。冷蔵庫に入れていれば安全と過信し捨てないで欲しいと話される方もありますが、体調が心配なのでとお伝えして古くなった食材の廃棄を促す声掛けを行なっています。又、古くなる前に提供し食べていただくようヘルパーも対応しています。この他にも、その時々で問題、話題になっているテーマを加え、業務に生かせるよう話し合いの場としています。今、私自身が気になっている事としてカスタマーハラスメントなどについて今後研修に加えたいと考え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7</a:t>
            </a:fld>
            <a:endParaRPr kumimoji="1" lang="ja-JP" altLang="en-US"/>
          </a:p>
        </p:txBody>
      </p:sp>
    </p:spTree>
    <p:extLst>
      <p:ext uri="{BB962C8B-B14F-4D97-AF65-F5344CB8AC3E}">
        <p14:creationId xmlns:p14="http://schemas.microsoft.com/office/powerpoint/2010/main" val="3859131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まで服薬に関するヒヤリがありましたが、前回対策した対応で事故なく経過しています。今回は転倒の事故がありました。歩行不安定なお客様のトイレ誘導時、手すりをつかみ損ねてバランスを崩したお客様を支えきれずに転倒してしまったというものでした。外傷なく大事には至りませんでしたが、ヘルパー対応中の事故であり改めてお客様の病気について、反射行動が難しい、複視のため手すりが二重に見えていたかもしれない等の理解の大切さを実感しました。</a:t>
            </a:r>
            <a:endParaRPr kumimoji="1" lang="en-US" altLang="ja-JP" dirty="0"/>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8</a:t>
            </a:fld>
            <a:endParaRPr kumimoji="1" lang="ja-JP" altLang="en-US"/>
          </a:p>
        </p:txBody>
      </p:sp>
    </p:spTree>
    <p:extLst>
      <p:ext uri="{BB962C8B-B14F-4D97-AF65-F5344CB8AC3E}">
        <p14:creationId xmlns:p14="http://schemas.microsoft.com/office/powerpoint/2010/main" val="4275168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定期巡回と訪問介護の違いとしまして、定期巡回では訪問看護師による月に１回のモニタリングにより体調の確認が行われる点です。連携している訪問看護わかば看護師よりお願いいたします。</a:t>
            </a:r>
          </a:p>
        </p:txBody>
      </p:sp>
      <p:sp>
        <p:nvSpPr>
          <p:cNvPr id="4" name="スライド番号プレースホルダー 3"/>
          <p:cNvSpPr>
            <a:spLocks noGrp="1"/>
          </p:cNvSpPr>
          <p:nvPr>
            <p:ph type="sldNum" sz="quarter" idx="5"/>
          </p:nvPr>
        </p:nvSpPr>
        <p:spPr/>
        <p:txBody>
          <a:bodyPr/>
          <a:lstStyle/>
          <a:p>
            <a:fld id="{DD1ADBB7-6F5A-46D7-BFFD-DFAFC062DB12}" type="slidenum">
              <a:rPr kumimoji="1" lang="ja-JP" altLang="en-US" smtClean="0"/>
              <a:t>9</a:t>
            </a:fld>
            <a:endParaRPr kumimoji="1" lang="ja-JP" altLang="en-US"/>
          </a:p>
        </p:txBody>
      </p:sp>
    </p:spTree>
    <p:extLst>
      <p:ext uri="{BB962C8B-B14F-4D97-AF65-F5344CB8AC3E}">
        <p14:creationId xmlns:p14="http://schemas.microsoft.com/office/powerpoint/2010/main" val="3223613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2F92F-52F0-48C1-889B-2F819069107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F6C0DCF-6428-46CB-B41D-13B10C4D29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78C1AFC-A6AA-4280-BBD9-8469ACE4E6C5}"/>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5" name="フッター プレースホルダー 4">
            <a:extLst>
              <a:ext uri="{FF2B5EF4-FFF2-40B4-BE49-F238E27FC236}">
                <a16:creationId xmlns:a16="http://schemas.microsoft.com/office/drawing/2014/main" id="{091F5D3C-09A7-4E08-A1BD-ACCAED9316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DB40052-4766-4C86-8CED-F245C513143D}"/>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3996823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20A154-7ECE-40EA-B244-73F5513A511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0DD243D-FA4D-4690-97E8-AE8358FA389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F8E0570-2AF0-444C-A9A9-2320E806C95A}"/>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5" name="フッター プレースホルダー 4">
            <a:extLst>
              <a:ext uri="{FF2B5EF4-FFF2-40B4-BE49-F238E27FC236}">
                <a16:creationId xmlns:a16="http://schemas.microsoft.com/office/drawing/2014/main" id="{22C60E50-764F-497B-B767-232920BFDE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6C09CE6-87AA-4F53-BEBC-92B0B8810F25}"/>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831128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9933B22-E4D8-4101-96AF-A4F3FEFB559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E519E65-636D-4448-8123-4F933364052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C9DF13-3B05-4490-A868-DBA1E3C53C65}"/>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5" name="フッター プレースホルダー 4">
            <a:extLst>
              <a:ext uri="{FF2B5EF4-FFF2-40B4-BE49-F238E27FC236}">
                <a16:creationId xmlns:a16="http://schemas.microsoft.com/office/drawing/2014/main" id="{FDCBD14B-EE1A-4C83-9BE8-CD1AA33F8BD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5E3798-5972-4A70-93EA-4680141FD0AC}"/>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35750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F3A3C-F0C5-4006-BE83-79F7F43E554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3671FB-1602-4C83-9FCD-611A1254372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FA5061-7154-4E80-82D1-DC57D118D517}"/>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5" name="フッター プレースホルダー 4">
            <a:extLst>
              <a:ext uri="{FF2B5EF4-FFF2-40B4-BE49-F238E27FC236}">
                <a16:creationId xmlns:a16="http://schemas.microsoft.com/office/drawing/2014/main" id="{262CFCB8-CFAA-433C-9E9A-70AD54F6A0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07E407E-2494-47C2-9CEE-F137F29BF9CE}"/>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138206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1A5DD6-E671-4374-B45B-77BBF56DF09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2896D57-1F36-46D6-8042-CA843122B7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56CDE0A-192F-4E14-9CA2-42EBBFCD4241}"/>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5" name="フッター プレースホルダー 4">
            <a:extLst>
              <a:ext uri="{FF2B5EF4-FFF2-40B4-BE49-F238E27FC236}">
                <a16:creationId xmlns:a16="http://schemas.microsoft.com/office/drawing/2014/main" id="{0FB26C85-367F-43A8-9293-D0246213DF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7CD2340-53C3-4CB9-B49E-E0C9FF161131}"/>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16754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22809C-E675-4D55-A322-4981DE91410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151B37A-1962-4BB1-9380-95F9DBE457E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9A2705E-DD94-47EA-8962-368D92293A9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91E93E1-47FF-4EAC-8A7D-851BD9E13B3F}"/>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6" name="フッター プレースホルダー 5">
            <a:extLst>
              <a:ext uri="{FF2B5EF4-FFF2-40B4-BE49-F238E27FC236}">
                <a16:creationId xmlns:a16="http://schemas.microsoft.com/office/drawing/2014/main" id="{EB7E4656-9EFA-4937-8FBA-6EF9F3A5EDE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CF0B81C-38A3-40F9-BF7E-B086C2AC89BD}"/>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741172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668063-9830-403D-A443-8598E1F04AF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C23F048-CCFE-44FA-8601-1D66C0A52F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8809E1D-EDC9-438D-92AA-22D0E8B4901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6EE5B86-1510-4B94-BA78-4934EFDE84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5F125B4-0358-4A4B-9D3B-A84A94E4864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7568D9E-7946-4F9F-98EB-FA18026ECCFC}"/>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8" name="フッター プレースホルダー 7">
            <a:extLst>
              <a:ext uri="{FF2B5EF4-FFF2-40B4-BE49-F238E27FC236}">
                <a16:creationId xmlns:a16="http://schemas.microsoft.com/office/drawing/2014/main" id="{41BE1B1F-BC7F-4644-BB7F-3F94D9DA59B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7A1987-0909-4071-BB96-44BF6F17B92F}"/>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3024576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578F39-F0A5-4443-94BE-E880E5FED2B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FD292E5-0BD7-4EB7-B7B7-856345D518BB}"/>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4" name="フッター プレースホルダー 3">
            <a:extLst>
              <a:ext uri="{FF2B5EF4-FFF2-40B4-BE49-F238E27FC236}">
                <a16:creationId xmlns:a16="http://schemas.microsoft.com/office/drawing/2014/main" id="{408B303D-6FBC-41BF-8664-3DFDCBF26BB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D84F566-441F-4374-B0DF-8B2A3D6152B5}"/>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2399465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7765CFD-59E5-48EA-BC27-198A1DD72D12}"/>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3" name="フッター プレースホルダー 2">
            <a:extLst>
              <a:ext uri="{FF2B5EF4-FFF2-40B4-BE49-F238E27FC236}">
                <a16:creationId xmlns:a16="http://schemas.microsoft.com/office/drawing/2014/main" id="{D1327E53-E47F-4B6F-9663-6FAFF641367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99A325C-9525-4FF3-AF10-82293C9C122E}"/>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376273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221132-CC46-4223-B50D-E01A4EBAD9E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A72E902-DCA6-4779-9279-0698E99F48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86BD6DA-C643-4FC9-80C5-092FB3DF68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F3568AF-136C-44E3-89FF-84888CCEFE0F}"/>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6" name="フッター プレースホルダー 5">
            <a:extLst>
              <a:ext uri="{FF2B5EF4-FFF2-40B4-BE49-F238E27FC236}">
                <a16:creationId xmlns:a16="http://schemas.microsoft.com/office/drawing/2014/main" id="{E1C664E9-6594-4D46-8C5E-3B835B61DB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C718997-8D17-4A72-B89F-3DFD5944B269}"/>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1295151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F58013-9C18-40E9-85FD-0C42F6FBFE2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FDED09F-79EC-4FF4-B5F6-24F06CEFDF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7D7FA67-5484-4301-A179-EEBAA9E23F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A57B866-8ECF-4782-A4E7-3E13A0EDCE46}"/>
              </a:ext>
            </a:extLst>
          </p:cNvPr>
          <p:cNvSpPr>
            <a:spLocks noGrp="1"/>
          </p:cNvSpPr>
          <p:nvPr>
            <p:ph type="dt" sz="half" idx="10"/>
          </p:nvPr>
        </p:nvSpPr>
        <p:spPr/>
        <p:txBody>
          <a:bodyPr/>
          <a:lstStyle/>
          <a:p>
            <a:fld id="{E536D6F0-15C0-4972-A44C-3ED348CB1828}" type="datetimeFigureOut">
              <a:rPr kumimoji="1" lang="ja-JP" altLang="en-US" smtClean="0"/>
              <a:t>2024/7/18</a:t>
            </a:fld>
            <a:endParaRPr kumimoji="1" lang="ja-JP" altLang="en-US"/>
          </a:p>
        </p:txBody>
      </p:sp>
      <p:sp>
        <p:nvSpPr>
          <p:cNvPr id="6" name="フッター プレースホルダー 5">
            <a:extLst>
              <a:ext uri="{FF2B5EF4-FFF2-40B4-BE49-F238E27FC236}">
                <a16:creationId xmlns:a16="http://schemas.microsoft.com/office/drawing/2014/main" id="{5CC68303-B20C-4E1B-B6E7-A29011D655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5E89964-A546-43D1-89E1-7E471D59A6A9}"/>
              </a:ext>
            </a:extLst>
          </p:cNvPr>
          <p:cNvSpPr>
            <a:spLocks noGrp="1"/>
          </p:cNvSpPr>
          <p:nvPr>
            <p:ph type="sldNum" sz="quarter" idx="12"/>
          </p:nvPr>
        </p:nvSpPr>
        <p:spPr/>
        <p:txBody>
          <a:body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283989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77D74C2-5814-4588-99CB-B5118C2091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3D1326-AD78-4604-A0F3-0D90F5C52D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AD81DC8-15FA-4DFC-B71F-32C63F1E46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6D6F0-15C0-4972-A44C-3ED348CB1828}" type="datetimeFigureOut">
              <a:rPr kumimoji="1" lang="ja-JP" altLang="en-US" smtClean="0"/>
              <a:t>2024/7/18</a:t>
            </a:fld>
            <a:endParaRPr kumimoji="1" lang="ja-JP" altLang="en-US"/>
          </a:p>
        </p:txBody>
      </p:sp>
      <p:sp>
        <p:nvSpPr>
          <p:cNvPr id="5" name="フッター プレースホルダー 4">
            <a:extLst>
              <a:ext uri="{FF2B5EF4-FFF2-40B4-BE49-F238E27FC236}">
                <a16:creationId xmlns:a16="http://schemas.microsoft.com/office/drawing/2014/main" id="{96BF9904-5492-49C6-A55F-8E354AFEB8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0ECFE11-F896-4F4E-A814-454DB04C21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93B1A-64FA-4377-B996-EF5BE53354DC}" type="slidenum">
              <a:rPr kumimoji="1" lang="ja-JP" altLang="en-US" smtClean="0"/>
              <a:t>‹#›</a:t>
            </a:fld>
            <a:endParaRPr kumimoji="1" lang="ja-JP" altLang="en-US"/>
          </a:p>
        </p:txBody>
      </p:sp>
    </p:spTree>
    <p:extLst>
      <p:ext uri="{BB962C8B-B14F-4D97-AF65-F5344CB8AC3E}">
        <p14:creationId xmlns:p14="http://schemas.microsoft.com/office/powerpoint/2010/main" val="226019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70A2D4-5DF4-4F6B-8BD5-4028721CCF4B}"/>
              </a:ext>
            </a:extLst>
          </p:cNvPr>
          <p:cNvSpPr>
            <a:spLocks noGrp="1"/>
          </p:cNvSpPr>
          <p:nvPr>
            <p:ph type="ctrTitle"/>
          </p:nvPr>
        </p:nvSpPr>
        <p:spPr/>
        <p:txBody>
          <a:bodyPr/>
          <a:lstStyle/>
          <a:p>
            <a:r>
              <a:rPr kumimoji="1" lang="ja-JP" altLang="en-US" dirty="0">
                <a:latin typeface="+mj-ea"/>
              </a:rPr>
              <a:t>介護・医療連携推進会議</a:t>
            </a:r>
          </a:p>
        </p:txBody>
      </p:sp>
      <p:sp>
        <p:nvSpPr>
          <p:cNvPr id="3" name="字幕 2">
            <a:extLst>
              <a:ext uri="{FF2B5EF4-FFF2-40B4-BE49-F238E27FC236}">
                <a16:creationId xmlns:a16="http://schemas.microsoft.com/office/drawing/2014/main" id="{71584584-C30B-4E42-BE8C-1ADFD8F15DE3}"/>
              </a:ext>
            </a:extLst>
          </p:cNvPr>
          <p:cNvSpPr>
            <a:spLocks noGrp="1"/>
          </p:cNvSpPr>
          <p:nvPr>
            <p:ph type="subTitle" idx="1"/>
          </p:nvPr>
        </p:nvSpPr>
        <p:spPr/>
        <p:txBody>
          <a:bodyPr/>
          <a:lstStyle/>
          <a:p>
            <a:r>
              <a:rPr kumimoji="1" lang="ja-JP" altLang="en-US" dirty="0">
                <a:latin typeface="+mn-ea"/>
              </a:rPr>
              <a:t>定期巡回・随時対応型訪問介護看護「わかば」　</a:t>
            </a:r>
            <a:endParaRPr kumimoji="1" lang="en-US" altLang="ja-JP" dirty="0">
              <a:latin typeface="+mn-ea"/>
            </a:endParaRPr>
          </a:p>
          <a:p>
            <a:r>
              <a:rPr lang="ja-JP" altLang="en-US" dirty="0">
                <a:latin typeface="+mn-ea"/>
              </a:rPr>
              <a:t>　　　　　　</a:t>
            </a:r>
            <a:r>
              <a:rPr lang="ja-JP" altLang="en-US" sz="2000" dirty="0">
                <a:latin typeface="+mn-ea"/>
              </a:rPr>
              <a:t>開催日時：令和 </a:t>
            </a:r>
            <a:r>
              <a:rPr lang="en-US" altLang="ja-JP" sz="2000" dirty="0">
                <a:latin typeface="+mn-ea"/>
              </a:rPr>
              <a:t>6</a:t>
            </a:r>
            <a:r>
              <a:rPr lang="ja-JP" altLang="en-US" sz="2000" dirty="0">
                <a:latin typeface="+mn-ea"/>
              </a:rPr>
              <a:t>年 </a:t>
            </a:r>
            <a:r>
              <a:rPr lang="en-US" altLang="ja-JP" sz="2000" dirty="0">
                <a:latin typeface="+mn-ea"/>
              </a:rPr>
              <a:t>6</a:t>
            </a:r>
            <a:r>
              <a:rPr lang="ja-JP" altLang="en-US" sz="2000" dirty="0">
                <a:latin typeface="+mn-ea"/>
              </a:rPr>
              <a:t>月 </a:t>
            </a:r>
            <a:r>
              <a:rPr lang="en-US" altLang="ja-JP" sz="2000" dirty="0">
                <a:latin typeface="+mn-ea"/>
              </a:rPr>
              <a:t>20</a:t>
            </a:r>
            <a:r>
              <a:rPr lang="ja-JP" altLang="en-US" sz="2000" dirty="0">
                <a:latin typeface="+mn-ea"/>
              </a:rPr>
              <a:t>日（木）午後</a:t>
            </a:r>
            <a:r>
              <a:rPr lang="en-US" altLang="ja-JP" sz="2000" dirty="0">
                <a:latin typeface="+mn-ea"/>
              </a:rPr>
              <a:t>14</a:t>
            </a:r>
            <a:r>
              <a:rPr lang="ja-JP" altLang="en-US" sz="2000" dirty="0">
                <a:latin typeface="+mn-ea"/>
              </a:rPr>
              <a:t>時～</a:t>
            </a:r>
            <a:endParaRPr lang="en-US" altLang="ja-JP" sz="2000" dirty="0">
              <a:latin typeface="+mn-ea"/>
            </a:endParaRPr>
          </a:p>
          <a:p>
            <a:r>
              <a:rPr kumimoji="1" lang="ja-JP" altLang="en-US" sz="2000" dirty="0">
                <a:latin typeface="+mn-ea"/>
              </a:rPr>
              <a:t>　　　　　　　　　開催場所：社会福祉法人わかば会</a:t>
            </a:r>
            <a:r>
              <a:rPr kumimoji="1" lang="en-US" altLang="ja-JP" sz="2000" dirty="0">
                <a:latin typeface="+mn-ea"/>
              </a:rPr>
              <a:t>1</a:t>
            </a:r>
            <a:r>
              <a:rPr kumimoji="1" lang="ja-JP" altLang="en-US" sz="2000" dirty="0">
                <a:latin typeface="+mn-ea"/>
              </a:rPr>
              <a:t>階会議・研修室</a:t>
            </a:r>
          </a:p>
        </p:txBody>
      </p:sp>
    </p:spTree>
    <p:extLst>
      <p:ext uri="{BB962C8B-B14F-4D97-AF65-F5344CB8AC3E}">
        <p14:creationId xmlns:p14="http://schemas.microsoft.com/office/powerpoint/2010/main" val="3971942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86EC1-9906-48C8-8C70-4E5DDAC2DB0D}"/>
              </a:ext>
            </a:extLst>
          </p:cNvPr>
          <p:cNvSpPr>
            <a:spLocks noGrp="1"/>
          </p:cNvSpPr>
          <p:nvPr>
            <p:ph type="title"/>
          </p:nvPr>
        </p:nvSpPr>
        <p:spPr/>
        <p:txBody>
          <a:bodyPr>
            <a:normAutofit/>
          </a:bodyPr>
          <a:lstStyle/>
          <a:p>
            <a:r>
              <a:rPr kumimoji="1" lang="en-US" altLang="ja-JP" sz="3600" dirty="0"/>
              <a:t>4.</a:t>
            </a:r>
            <a:r>
              <a:rPr kumimoji="1" lang="ja-JP" altLang="en-US" sz="3600" dirty="0"/>
              <a:t>その他　事例紹介</a:t>
            </a:r>
          </a:p>
        </p:txBody>
      </p:sp>
      <p:sp>
        <p:nvSpPr>
          <p:cNvPr id="3" name="コンテンツ プレースホルダー 2">
            <a:extLst>
              <a:ext uri="{FF2B5EF4-FFF2-40B4-BE49-F238E27FC236}">
                <a16:creationId xmlns:a16="http://schemas.microsoft.com/office/drawing/2014/main" id="{E618B4C8-C6B1-435F-ABC0-CC72C9FD8991}"/>
              </a:ext>
            </a:extLst>
          </p:cNvPr>
          <p:cNvSpPr>
            <a:spLocks noGrp="1"/>
          </p:cNvSpPr>
          <p:nvPr>
            <p:ph idx="1"/>
          </p:nvPr>
        </p:nvSpPr>
        <p:spPr/>
        <p:txBody>
          <a:bodyPr>
            <a:normAutofit fontScale="85000" lnSpcReduction="20000"/>
          </a:bodyPr>
          <a:lstStyle/>
          <a:p>
            <a:pPr marL="0" indent="0">
              <a:buNone/>
            </a:pPr>
            <a:r>
              <a:rPr lang="ja-JP" altLang="en-US" dirty="0"/>
              <a:t>・</a:t>
            </a:r>
            <a:r>
              <a:rPr lang="en-US" altLang="ja-JP" dirty="0"/>
              <a:t>A</a:t>
            </a:r>
            <a:r>
              <a:rPr lang="ja-JP" altLang="en-US" dirty="0"/>
              <a:t>様　　女性　８</a:t>
            </a:r>
            <a:r>
              <a:rPr lang="en-US" altLang="ja-JP" dirty="0"/>
              <a:t>8</a:t>
            </a:r>
            <a:r>
              <a:rPr lang="ja-JP" altLang="en-US" dirty="0"/>
              <a:t>歳</a:t>
            </a:r>
            <a:endParaRPr lang="en-US" altLang="ja-JP" dirty="0"/>
          </a:p>
          <a:p>
            <a:pPr marL="0" indent="0">
              <a:buNone/>
            </a:pPr>
            <a:r>
              <a:rPr lang="ja-JP" altLang="en-US" dirty="0"/>
              <a:t>　</a:t>
            </a:r>
            <a:endParaRPr lang="en-US" altLang="ja-JP" dirty="0"/>
          </a:p>
          <a:p>
            <a:pPr marL="0" indent="0">
              <a:buNone/>
            </a:pPr>
            <a:r>
              <a:rPr lang="ja-JP" altLang="en-US" dirty="0"/>
              <a:t>　独居　要介護　</a:t>
            </a:r>
            <a:r>
              <a:rPr lang="en-US" altLang="ja-JP" dirty="0"/>
              <a:t>3</a:t>
            </a:r>
          </a:p>
          <a:p>
            <a:pPr marL="0" indent="0">
              <a:buNone/>
            </a:pPr>
            <a:r>
              <a:rPr lang="ja-JP" altLang="en-US" dirty="0"/>
              <a:t>　長男夫妻が市内在住</a:t>
            </a:r>
            <a:endParaRPr lang="en-US" altLang="ja-JP" dirty="0"/>
          </a:p>
          <a:p>
            <a:pPr marL="0" indent="0">
              <a:buNone/>
            </a:pPr>
            <a:r>
              <a:rPr lang="ja-JP" altLang="en-US" dirty="0"/>
              <a:t>　毎日　朝・昼・夕　３回</a:t>
            </a:r>
            <a:r>
              <a:rPr lang="en-US" altLang="ja-JP" dirty="0"/>
              <a:t>/</a:t>
            </a:r>
            <a:r>
              <a:rPr lang="ja-JP" altLang="en-US" dirty="0"/>
              <a:t>日</a:t>
            </a:r>
            <a:endParaRPr lang="en-US" altLang="ja-JP" dirty="0"/>
          </a:p>
          <a:p>
            <a:pPr marL="0" indent="0">
              <a:buNone/>
            </a:pPr>
            <a:r>
              <a:rPr lang="ja-JP" altLang="en-US" dirty="0"/>
              <a:t>　安否確認　服薬確認　食事・水分摂取量の確認</a:t>
            </a:r>
            <a:endParaRPr lang="en-US" altLang="ja-JP" dirty="0"/>
          </a:p>
          <a:p>
            <a:pPr marL="0" indent="0">
              <a:buNone/>
            </a:pPr>
            <a:r>
              <a:rPr lang="ja-JP" altLang="en-US" dirty="0"/>
              <a:t>　必要時調理・洗濯・掃除・買い物・ゴミ出し　</a:t>
            </a:r>
            <a:endParaRPr lang="en-US" altLang="ja-JP" dirty="0"/>
          </a:p>
          <a:p>
            <a:pPr marL="0" indent="0">
              <a:buNone/>
            </a:pPr>
            <a:r>
              <a:rPr lang="ja-JP" altLang="en-US" dirty="0"/>
              <a:t>　</a:t>
            </a:r>
            <a:endParaRPr lang="en-US" altLang="ja-JP" dirty="0"/>
          </a:p>
          <a:p>
            <a:pPr marL="0" indent="0">
              <a:buNone/>
            </a:pPr>
            <a:r>
              <a:rPr lang="ja-JP" altLang="en-US" dirty="0"/>
              <a:t>　</a:t>
            </a:r>
            <a:endParaRPr lang="en-US" altLang="ja-JP" dirty="0"/>
          </a:p>
          <a:p>
            <a:pPr marL="0" indent="0">
              <a:buNone/>
            </a:pPr>
            <a:r>
              <a:rPr lang="ja-JP" altLang="en-US" dirty="0"/>
              <a:t>　</a:t>
            </a:r>
            <a:endParaRPr lang="en-US" altLang="ja-JP" dirty="0"/>
          </a:p>
          <a:p>
            <a:pPr marL="0" indent="0">
              <a:buNone/>
            </a:pPr>
            <a:r>
              <a:rPr kumimoji="1" lang="ja-JP" altLang="en-US" dirty="0"/>
              <a:t>　</a:t>
            </a:r>
          </a:p>
        </p:txBody>
      </p:sp>
    </p:spTree>
    <p:extLst>
      <p:ext uri="{BB962C8B-B14F-4D97-AF65-F5344CB8AC3E}">
        <p14:creationId xmlns:p14="http://schemas.microsoft.com/office/powerpoint/2010/main" val="913374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86EC1-9906-48C8-8C70-4E5DDAC2DB0D}"/>
              </a:ext>
            </a:extLst>
          </p:cNvPr>
          <p:cNvSpPr>
            <a:spLocks noGrp="1"/>
          </p:cNvSpPr>
          <p:nvPr>
            <p:ph type="title"/>
          </p:nvPr>
        </p:nvSpPr>
        <p:spPr/>
        <p:txBody>
          <a:bodyPr>
            <a:normAutofit/>
          </a:bodyPr>
          <a:lstStyle/>
          <a:p>
            <a:r>
              <a:rPr kumimoji="1" lang="en-US" altLang="ja-JP" sz="3600" dirty="0"/>
              <a:t>4.</a:t>
            </a:r>
            <a:r>
              <a:rPr kumimoji="1" lang="ja-JP" altLang="en-US" sz="3600" dirty="0"/>
              <a:t>その他　意見交換</a:t>
            </a:r>
          </a:p>
        </p:txBody>
      </p:sp>
      <p:sp>
        <p:nvSpPr>
          <p:cNvPr id="3" name="コンテンツ プレースホルダー 2">
            <a:extLst>
              <a:ext uri="{FF2B5EF4-FFF2-40B4-BE49-F238E27FC236}">
                <a16:creationId xmlns:a16="http://schemas.microsoft.com/office/drawing/2014/main" id="{E618B4C8-C6B1-435F-ABC0-CC72C9FD8991}"/>
              </a:ext>
            </a:extLst>
          </p:cNvPr>
          <p:cNvSpPr>
            <a:spLocks noGrp="1"/>
          </p:cNvSpPr>
          <p:nvPr>
            <p:ph idx="1"/>
          </p:nvPr>
        </p:nvSpPr>
        <p:spPr/>
        <p:txBody>
          <a:bodyPr>
            <a:normAutofit/>
          </a:bodyPr>
          <a:lstStyle/>
          <a:p>
            <a:pPr marL="0" indent="0">
              <a:buNone/>
            </a:pPr>
            <a:r>
              <a:rPr lang="ja-JP" altLang="en-US" dirty="0"/>
              <a:t>・</a:t>
            </a:r>
            <a:endParaRPr lang="en-US" altLang="ja-JP" dirty="0"/>
          </a:p>
          <a:p>
            <a:pPr marL="0" indent="0">
              <a:buNone/>
            </a:pPr>
            <a:r>
              <a:rPr lang="ja-JP" altLang="en-US" dirty="0"/>
              <a:t>・</a:t>
            </a:r>
            <a:endParaRPr lang="en-US" altLang="ja-JP" dirty="0"/>
          </a:p>
          <a:p>
            <a:pPr marL="0" indent="0">
              <a:buNone/>
            </a:pPr>
            <a:r>
              <a:rPr kumimoji="1" lang="ja-JP" altLang="en-US" dirty="0"/>
              <a:t>・</a:t>
            </a:r>
            <a:endParaRPr kumimoji="1" lang="en-US" altLang="ja-JP" dirty="0"/>
          </a:p>
          <a:p>
            <a:pPr marL="0" indent="0">
              <a:buNone/>
            </a:pPr>
            <a:r>
              <a:rPr lang="ja-JP" altLang="en-US" dirty="0"/>
              <a:t>・</a:t>
            </a:r>
            <a:endParaRPr lang="en-US" altLang="ja-JP" dirty="0"/>
          </a:p>
          <a:p>
            <a:pPr marL="0" indent="0">
              <a:buNone/>
            </a:pPr>
            <a:r>
              <a:rPr kumimoji="1" lang="ja-JP" altLang="en-US" dirty="0"/>
              <a:t>・</a:t>
            </a:r>
            <a:endParaRPr kumimoji="1" lang="en-US" altLang="ja-JP" dirty="0"/>
          </a:p>
          <a:p>
            <a:pPr marL="0" indent="0">
              <a:buNone/>
            </a:pPr>
            <a:r>
              <a:rPr lang="ja-JP" altLang="en-US" dirty="0"/>
              <a:t>・</a:t>
            </a:r>
            <a:endParaRPr kumimoji="1" lang="ja-JP" altLang="en-US" dirty="0"/>
          </a:p>
        </p:txBody>
      </p:sp>
    </p:spTree>
    <p:extLst>
      <p:ext uri="{BB962C8B-B14F-4D97-AF65-F5344CB8AC3E}">
        <p14:creationId xmlns:p14="http://schemas.microsoft.com/office/powerpoint/2010/main" val="181983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A73FB2-028C-4B9F-90AC-53F487C4AB17}"/>
              </a:ext>
            </a:extLst>
          </p:cNvPr>
          <p:cNvSpPr>
            <a:spLocks noGrp="1"/>
          </p:cNvSpPr>
          <p:nvPr>
            <p:ph type="title"/>
          </p:nvPr>
        </p:nvSpPr>
        <p:spPr>
          <a:xfrm>
            <a:off x="838200" y="365125"/>
            <a:ext cx="10515600" cy="1044225"/>
          </a:xfrm>
        </p:spPr>
        <p:txBody>
          <a:bodyPr/>
          <a:lstStyle/>
          <a:p>
            <a:r>
              <a:rPr kumimoji="1" lang="ja-JP" altLang="en-US" dirty="0"/>
              <a:t>会議次第</a:t>
            </a:r>
          </a:p>
        </p:txBody>
      </p:sp>
      <p:sp>
        <p:nvSpPr>
          <p:cNvPr id="3" name="コンテンツ プレースホルダー 2">
            <a:extLst>
              <a:ext uri="{FF2B5EF4-FFF2-40B4-BE49-F238E27FC236}">
                <a16:creationId xmlns:a16="http://schemas.microsoft.com/office/drawing/2014/main" id="{57E8FBEE-35A9-4CD0-A35D-127F0CACC193}"/>
              </a:ext>
            </a:extLst>
          </p:cNvPr>
          <p:cNvSpPr>
            <a:spLocks noGrp="1"/>
          </p:cNvSpPr>
          <p:nvPr>
            <p:ph idx="1"/>
          </p:nvPr>
        </p:nvSpPr>
        <p:spPr/>
        <p:txBody>
          <a:bodyPr>
            <a:normAutofit fontScale="85000" lnSpcReduction="20000"/>
          </a:bodyPr>
          <a:lstStyle/>
          <a:p>
            <a:pPr marL="0" indent="0">
              <a:buNone/>
            </a:pPr>
            <a:r>
              <a:rPr lang="en-US" altLang="ja-JP" dirty="0"/>
              <a:t>1.</a:t>
            </a:r>
            <a:r>
              <a:rPr lang="ja-JP" altLang="en-US" dirty="0"/>
              <a:t>出席者紹介</a:t>
            </a:r>
            <a:endParaRPr lang="en-US" altLang="ja-JP" dirty="0"/>
          </a:p>
          <a:p>
            <a:pPr marL="0" indent="0">
              <a:buNone/>
            </a:pPr>
            <a:r>
              <a:rPr kumimoji="1" lang="en-US" altLang="ja-JP" dirty="0"/>
              <a:t>2.</a:t>
            </a:r>
            <a:r>
              <a:rPr kumimoji="1" lang="ja-JP" altLang="en-US" dirty="0"/>
              <a:t>活動状況報告</a:t>
            </a:r>
            <a:endParaRPr kumimoji="1" lang="en-US" altLang="ja-JP" dirty="0"/>
          </a:p>
          <a:p>
            <a:pPr marL="0" indent="0">
              <a:buNone/>
            </a:pPr>
            <a:r>
              <a:rPr lang="ja-JP" altLang="en-US" dirty="0"/>
              <a:t>　●サービスの概要</a:t>
            </a:r>
            <a:endParaRPr lang="en-US" altLang="ja-JP" dirty="0"/>
          </a:p>
          <a:p>
            <a:pPr marL="0" indent="0">
              <a:buNone/>
            </a:pPr>
            <a:r>
              <a:rPr lang="ja-JP" altLang="en-US" dirty="0"/>
              <a:t>　（利用者数、介護度の推移等）</a:t>
            </a:r>
            <a:endParaRPr lang="en-US" altLang="ja-JP" dirty="0"/>
          </a:p>
          <a:p>
            <a:pPr marL="0" indent="0">
              <a:buNone/>
            </a:pPr>
            <a:r>
              <a:rPr lang="en-US" altLang="ja-JP" dirty="0"/>
              <a:t>3.</a:t>
            </a:r>
            <a:r>
              <a:rPr lang="ja-JP" altLang="en-US" dirty="0"/>
              <a:t>サービスの質の向上に係る事項</a:t>
            </a:r>
            <a:endParaRPr lang="en-US" altLang="ja-JP" dirty="0"/>
          </a:p>
          <a:p>
            <a:pPr marL="0" indent="0">
              <a:buNone/>
            </a:pPr>
            <a:r>
              <a:rPr lang="ja-JP" altLang="en-US" dirty="0"/>
              <a:t>　●職員体制</a:t>
            </a:r>
            <a:endParaRPr lang="en-US" altLang="ja-JP" dirty="0"/>
          </a:p>
          <a:p>
            <a:pPr marL="0" indent="0">
              <a:buNone/>
            </a:pPr>
            <a:r>
              <a:rPr lang="ja-JP" altLang="en-US" dirty="0"/>
              <a:t>　●職員研修計画</a:t>
            </a:r>
            <a:endParaRPr lang="en-US" altLang="ja-JP" dirty="0"/>
          </a:p>
          <a:p>
            <a:pPr marL="0" indent="0">
              <a:buNone/>
            </a:pPr>
            <a:r>
              <a:rPr lang="ja-JP" altLang="en-US" dirty="0"/>
              <a:t>　●事故・ヒヤリ</a:t>
            </a:r>
            <a:endParaRPr lang="en-US" altLang="ja-JP" dirty="0"/>
          </a:p>
          <a:p>
            <a:pPr marL="0" indent="0">
              <a:buNone/>
            </a:pPr>
            <a:r>
              <a:rPr lang="ja-JP" altLang="en-US" dirty="0"/>
              <a:t>　●定期巡回に於ける訪問看護の</a:t>
            </a:r>
            <a:endParaRPr lang="en-US" altLang="ja-JP" dirty="0"/>
          </a:p>
          <a:p>
            <a:pPr marL="0" indent="0">
              <a:buNone/>
            </a:pPr>
            <a:r>
              <a:rPr lang="ja-JP" altLang="en-US" dirty="0"/>
              <a:t>　　役割</a:t>
            </a:r>
            <a:endParaRPr lang="en-US" altLang="ja-JP" dirty="0"/>
          </a:p>
          <a:p>
            <a:pPr marL="0" indent="0">
              <a:buNone/>
            </a:pPr>
            <a:r>
              <a:rPr lang="en-US" altLang="ja-JP" dirty="0"/>
              <a:t>4.</a:t>
            </a:r>
            <a:r>
              <a:rPr lang="ja-JP" altLang="en-US" dirty="0"/>
              <a:t>その他、意見交換</a:t>
            </a:r>
            <a:endParaRPr lang="en-US" altLang="ja-JP" dirty="0"/>
          </a:p>
        </p:txBody>
      </p:sp>
      <p:graphicFrame>
        <p:nvGraphicFramePr>
          <p:cNvPr id="7" name="表 7">
            <a:extLst>
              <a:ext uri="{FF2B5EF4-FFF2-40B4-BE49-F238E27FC236}">
                <a16:creationId xmlns:a16="http://schemas.microsoft.com/office/drawing/2014/main" id="{F91CEBBF-92E0-4F33-B01E-AAC9EEF9CF60}"/>
              </a:ext>
            </a:extLst>
          </p:cNvPr>
          <p:cNvGraphicFramePr>
            <a:graphicFrameLocks noGrp="1"/>
          </p:cNvGraphicFramePr>
          <p:nvPr>
            <p:extLst>
              <p:ext uri="{D42A27DB-BD31-4B8C-83A1-F6EECF244321}">
                <p14:modId xmlns:p14="http://schemas.microsoft.com/office/powerpoint/2010/main" val="3349057263"/>
              </p:ext>
            </p:extLst>
          </p:nvPr>
        </p:nvGraphicFramePr>
        <p:xfrm>
          <a:off x="6308521" y="1409350"/>
          <a:ext cx="5774421" cy="4346493"/>
        </p:xfrm>
        <a:graphic>
          <a:graphicData uri="http://schemas.openxmlformats.org/drawingml/2006/table">
            <a:tbl>
              <a:tblPr firstRow="1" bandRow="1">
                <a:tableStyleId>{5C22544A-7EE6-4342-B048-85BDC9FD1C3A}</a:tableStyleId>
              </a:tblPr>
              <a:tblGrid>
                <a:gridCol w="1622748">
                  <a:extLst>
                    <a:ext uri="{9D8B030D-6E8A-4147-A177-3AD203B41FA5}">
                      <a16:colId xmlns:a16="http://schemas.microsoft.com/office/drawing/2014/main" val="49568818"/>
                    </a:ext>
                  </a:extLst>
                </a:gridCol>
                <a:gridCol w="1764949">
                  <a:extLst>
                    <a:ext uri="{9D8B030D-6E8A-4147-A177-3AD203B41FA5}">
                      <a16:colId xmlns:a16="http://schemas.microsoft.com/office/drawing/2014/main" val="1716995346"/>
                    </a:ext>
                  </a:extLst>
                </a:gridCol>
                <a:gridCol w="2386724">
                  <a:extLst>
                    <a:ext uri="{9D8B030D-6E8A-4147-A177-3AD203B41FA5}">
                      <a16:colId xmlns:a16="http://schemas.microsoft.com/office/drawing/2014/main" val="1402920898"/>
                    </a:ext>
                  </a:extLst>
                </a:gridCol>
              </a:tblGrid>
              <a:tr h="377957">
                <a:tc>
                  <a:txBody>
                    <a:bodyPr/>
                    <a:lstStyle/>
                    <a:p>
                      <a:pPr algn="ctr"/>
                      <a:r>
                        <a:rPr kumimoji="1" lang="ja-JP" altLang="en-US" dirty="0"/>
                        <a:t>出席者氏名</a:t>
                      </a:r>
                    </a:p>
                  </a:txBody>
                  <a:tcPr/>
                </a:tc>
                <a:tc>
                  <a:txBody>
                    <a:bodyPr/>
                    <a:lstStyle/>
                    <a:p>
                      <a:pPr algn="ctr"/>
                      <a:r>
                        <a:rPr kumimoji="1" lang="ja-JP" altLang="en-US" dirty="0"/>
                        <a:t>構成区分</a:t>
                      </a:r>
                    </a:p>
                  </a:txBody>
                  <a:tcPr/>
                </a:tc>
                <a:tc>
                  <a:txBody>
                    <a:bodyPr/>
                    <a:lstStyle/>
                    <a:p>
                      <a:pPr algn="ctr"/>
                      <a:r>
                        <a:rPr kumimoji="1" lang="ja-JP" altLang="en-US" dirty="0"/>
                        <a:t>職名等</a:t>
                      </a:r>
                    </a:p>
                  </a:txBody>
                  <a:tcPr/>
                </a:tc>
                <a:extLst>
                  <a:ext uri="{0D108BD9-81ED-4DB2-BD59-A6C34878D82A}">
                    <a16:rowId xmlns:a16="http://schemas.microsoft.com/office/drawing/2014/main" val="587113499"/>
                  </a:ext>
                </a:extLst>
              </a:tr>
              <a:tr h="377957">
                <a:tc>
                  <a:txBody>
                    <a:bodyPr/>
                    <a:lstStyle/>
                    <a:p>
                      <a:r>
                        <a:rPr kumimoji="1" lang="ja-JP" altLang="en-US" dirty="0"/>
                        <a:t>福田　トヨ様</a:t>
                      </a:r>
                    </a:p>
                  </a:txBody>
                  <a:tcPr/>
                </a:tc>
                <a:tc>
                  <a:txBody>
                    <a:bodyPr/>
                    <a:lstStyle/>
                    <a:p>
                      <a:r>
                        <a:rPr kumimoji="1" lang="ja-JP" altLang="en-US" dirty="0"/>
                        <a:t>利用者代表</a:t>
                      </a:r>
                    </a:p>
                  </a:txBody>
                  <a:tcPr/>
                </a:tc>
                <a:tc>
                  <a:txBody>
                    <a:bodyPr/>
                    <a:lstStyle/>
                    <a:p>
                      <a:r>
                        <a:rPr kumimoji="1" lang="ja-JP" altLang="en-US" dirty="0"/>
                        <a:t>利用者様</a:t>
                      </a:r>
                    </a:p>
                  </a:txBody>
                  <a:tcPr/>
                </a:tc>
                <a:extLst>
                  <a:ext uri="{0D108BD9-81ED-4DB2-BD59-A6C34878D82A}">
                    <a16:rowId xmlns:a16="http://schemas.microsoft.com/office/drawing/2014/main" val="69605575"/>
                  </a:ext>
                </a:extLst>
              </a:tr>
              <a:tr h="377957">
                <a:tc>
                  <a:txBody>
                    <a:bodyPr/>
                    <a:lstStyle/>
                    <a:p>
                      <a:r>
                        <a:rPr kumimoji="1" lang="ja-JP" altLang="en-US" dirty="0"/>
                        <a:t>伊藤　健二様</a:t>
                      </a:r>
                    </a:p>
                  </a:txBody>
                  <a:tcPr/>
                </a:tc>
                <a:tc>
                  <a:txBody>
                    <a:bodyPr/>
                    <a:lstStyle/>
                    <a:p>
                      <a:r>
                        <a:rPr kumimoji="1" lang="ja-JP" altLang="en-US" sz="1400" dirty="0"/>
                        <a:t>利用者ご家族代表</a:t>
                      </a:r>
                    </a:p>
                  </a:txBody>
                  <a:tcPr/>
                </a:tc>
                <a:tc>
                  <a:txBody>
                    <a:bodyPr/>
                    <a:lstStyle/>
                    <a:p>
                      <a:r>
                        <a:rPr kumimoji="1" lang="ja-JP" altLang="en-US" dirty="0"/>
                        <a:t>ご家族様　</a:t>
                      </a:r>
                    </a:p>
                  </a:txBody>
                  <a:tcPr/>
                </a:tc>
                <a:extLst>
                  <a:ext uri="{0D108BD9-81ED-4DB2-BD59-A6C34878D82A}">
                    <a16:rowId xmlns:a16="http://schemas.microsoft.com/office/drawing/2014/main" val="3067414323"/>
                  </a:ext>
                </a:extLst>
              </a:tr>
              <a:tr h="3779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熊田　成子様</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地域住民代表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赤ハゲ町内民生委員</a:t>
                      </a:r>
                    </a:p>
                  </a:txBody>
                  <a:tcPr/>
                </a:tc>
                <a:extLst>
                  <a:ext uri="{0D108BD9-81ED-4DB2-BD59-A6C34878D82A}">
                    <a16:rowId xmlns:a16="http://schemas.microsoft.com/office/drawing/2014/main" val="4137995638"/>
                  </a:ext>
                </a:extLst>
              </a:tr>
              <a:tr h="377957">
                <a:tc>
                  <a:txBody>
                    <a:bodyPr/>
                    <a:lstStyle/>
                    <a:p>
                      <a:r>
                        <a:rPr kumimoji="1" lang="ja-JP" altLang="en-US" dirty="0"/>
                        <a:t>佐藤　　始様</a:t>
                      </a:r>
                    </a:p>
                  </a:txBody>
                  <a:tcPr/>
                </a:tc>
                <a:tc>
                  <a:txBody>
                    <a:bodyPr/>
                    <a:lstStyle/>
                    <a:p>
                      <a:r>
                        <a:rPr kumimoji="1" lang="ja-JP" altLang="en-US" sz="1600" dirty="0"/>
                        <a:t>市町村職員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由利本荘市地域包括支援　センター</a:t>
                      </a:r>
                      <a:endParaRPr kumimoji="1" lang="en-US" altLang="ja-JP" sz="1400" dirty="0"/>
                    </a:p>
                  </a:txBody>
                  <a:tcPr/>
                </a:tc>
                <a:extLst>
                  <a:ext uri="{0D108BD9-81ED-4DB2-BD59-A6C34878D82A}">
                    <a16:rowId xmlns:a16="http://schemas.microsoft.com/office/drawing/2014/main" val="602341833"/>
                  </a:ext>
                </a:extLst>
              </a:tr>
              <a:tr h="377957">
                <a:tc>
                  <a:txBody>
                    <a:bodyPr/>
                    <a:lstStyle/>
                    <a:p>
                      <a:r>
                        <a:rPr kumimoji="1" lang="ja-JP" altLang="en-US" dirty="0"/>
                        <a:t>熊田あゆみ様</a:t>
                      </a:r>
                    </a:p>
                  </a:txBody>
                  <a:tcPr/>
                </a:tc>
                <a:tc>
                  <a:txBody>
                    <a:bodyPr/>
                    <a:lstStyle/>
                    <a:p>
                      <a:r>
                        <a:rPr kumimoji="1" lang="ja-JP" altLang="en-US" sz="1600" dirty="0"/>
                        <a:t>訪問看護事業所</a:t>
                      </a:r>
                    </a:p>
                  </a:txBody>
                  <a:tcPr/>
                </a:tc>
                <a:tc>
                  <a:txBody>
                    <a:bodyPr/>
                    <a:lstStyle/>
                    <a:p>
                      <a:r>
                        <a:rPr kumimoji="1" lang="ja-JP" altLang="en-US" dirty="0"/>
                        <a:t>看護師</a:t>
                      </a:r>
                    </a:p>
                  </a:txBody>
                  <a:tcPr/>
                </a:tc>
                <a:extLst>
                  <a:ext uri="{0D108BD9-81ED-4DB2-BD59-A6C34878D82A}">
                    <a16:rowId xmlns:a16="http://schemas.microsoft.com/office/drawing/2014/main" val="837056598"/>
                  </a:ext>
                </a:extLst>
              </a:tr>
              <a:tr h="377957">
                <a:tc>
                  <a:txBody>
                    <a:bodyPr/>
                    <a:lstStyle/>
                    <a:p>
                      <a:r>
                        <a:rPr kumimoji="1" lang="ja-JP" altLang="en-US" dirty="0"/>
                        <a:t>村上美弥子様</a:t>
                      </a:r>
                    </a:p>
                  </a:txBody>
                  <a:tcPr/>
                </a:tc>
                <a:tc>
                  <a:txBody>
                    <a:bodyPr/>
                    <a:lstStyle/>
                    <a:p>
                      <a:r>
                        <a:rPr kumimoji="1" lang="ja-JP" altLang="en-US" sz="1600" dirty="0"/>
                        <a:t>訪問看護事業所</a:t>
                      </a:r>
                    </a:p>
                  </a:txBody>
                  <a:tcPr/>
                </a:tc>
                <a:tc>
                  <a:txBody>
                    <a:bodyPr/>
                    <a:lstStyle/>
                    <a:p>
                      <a:r>
                        <a:rPr kumimoji="1" lang="ja-JP" altLang="en-US" dirty="0"/>
                        <a:t>看護師</a:t>
                      </a:r>
                    </a:p>
                  </a:txBody>
                  <a:tcPr/>
                </a:tc>
                <a:extLst>
                  <a:ext uri="{0D108BD9-81ED-4DB2-BD59-A6C34878D82A}">
                    <a16:rowId xmlns:a16="http://schemas.microsoft.com/office/drawing/2014/main" val="3154074277"/>
                  </a:ext>
                </a:extLst>
              </a:tr>
              <a:tr h="377957">
                <a:tc>
                  <a:txBody>
                    <a:bodyPr/>
                    <a:lstStyle/>
                    <a:p>
                      <a:r>
                        <a:rPr kumimoji="1" lang="ja-JP" altLang="en-US" dirty="0"/>
                        <a:t>金子　由隆</a:t>
                      </a:r>
                    </a:p>
                  </a:txBody>
                  <a:tcPr/>
                </a:tc>
                <a:tc>
                  <a:txBody>
                    <a:bodyPr/>
                    <a:lstStyle/>
                    <a:p>
                      <a:endParaRPr kumimoji="1" lang="ja-JP" altLang="en-US" dirty="0"/>
                    </a:p>
                  </a:txBody>
                  <a:tcPr/>
                </a:tc>
                <a:tc>
                  <a:txBody>
                    <a:bodyPr/>
                    <a:lstStyle/>
                    <a:p>
                      <a:r>
                        <a:rPr kumimoji="1" lang="ja-JP" altLang="en-US" dirty="0"/>
                        <a:t>施設長</a:t>
                      </a:r>
                    </a:p>
                  </a:txBody>
                  <a:tcPr/>
                </a:tc>
                <a:extLst>
                  <a:ext uri="{0D108BD9-81ED-4DB2-BD59-A6C34878D82A}">
                    <a16:rowId xmlns:a16="http://schemas.microsoft.com/office/drawing/2014/main" val="3124327237"/>
                  </a:ext>
                </a:extLst>
              </a:tr>
              <a:tr h="377957">
                <a:tc>
                  <a:txBody>
                    <a:bodyPr/>
                    <a:lstStyle/>
                    <a:p>
                      <a:r>
                        <a:rPr kumimoji="1" lang="ja-JP" altLang="en-US" dirty="0"/>
                        <a:t>川俣　澄人</a:t>
                      </a:r>
                      <a:endParaRPr kumimoji="1" lang="en-US" altLang="ja-JP" dirty="0"/>
                    </a:p>
                  </a:txBody>
                  <a:tcPr/>
                </a:tc>
                <a:tc>
                  <a:txBody>
                    <a:bodyPr/>
                    <a:lstStyle/>
                    <a:p>
                      <a:r>
                        <a:rPr kumimoji="1" lang="ja-JP" altLang="en-US" sz="1100" dirty="0"/>
                        <a:t>サービス付高齢者向け住宅「わかば」</a:t>
                      </a:r>
                    </a:p>
                  </a:txBody>
                  <a:tcPr/>
                </a:tc>
                <a:tc>
                  <a:txBody>
                    <a:bodyPr/>
                    <a:lstStyle/>
                    <a:p>
                      <a:r>
                        <a:rPr kumimoji="1" lang="ja-JP" altLang="en-US"/>
                        <a:t>施設長</a:t>
                      </a:r>
                      <a:endParaRPr kumimoji="1" lang="ja-JP" altLang="en-US" dirty="0"/>
                    </a:p>
                  </a:txBody>
                  <a:tcPr/>
                </a:tc>
                <a:extLst>
                  <a:ext uri="{0D108BD9-81ED-4DB2-BD59-A6C34878D82A}">
                    <a16:rowId xmlns:a16="http://schemas.microsoft.com/office/drawing/2014/main" val="3640772135"/>
                  </a:ext>
                </a:extLst>
              </a:tr>
              <a:tr h="377957">
                <a:tc>
                  <a:txBody>
                    <a:bodyPr/>
                    <a:lstStyle/>
                    <a:p>
                      <a:r>
                        <a:rPr kumimoji="1" lang="ja-JP" altLang="en-US" dirty="0"/>
                        <a:t>木内　恵子</a:t>
                      </a:r>
                    </a:p>
                  </a:txBody>
                  <a:tcPr/>
                </a:tc>
                <a:tc>
                  <a:txBody>
                    <a:bodyPr/>
                    <a:lstStyle/>
                    <a:p>
                      <a:r>
                        <a:rPr kumimoji="1" lang="ja-JP" altLang="en-US" dirty="0"/>
                        <a:t>当事業所</a:t>
                      </a:r>
                    </a:p>
                  </a:txBody>
                  <a:tcPr/>
                </a:tc>
                <a:tc>
                  <a:txBody>
                    <a:bodyPr/>
                    <a:lstStyle/>
                    <a:p>
                      <a:r>
                        <a:rPr kumimoji="1" lang="ja-JP" altLang="en-US" dirty="0"/>
                        <a:t>管理者</a:t>
                      </a:r>
                    </a:p>
                  </a:txBody>
                  <a:tcPr/>
                </a:tc>
                <a:extLst>
                  <a:ext uri="{0D108BD9-81ED-4DB2-BD59-A6C34878D82A}">
                    <a16:rowId xmlns:a16="http://schemas.microsoft.com/office/drawing/2014/main" val="3373208258"/>
                  </a:ext>
                </a:extLst>
              </a:tr>
              <a:tr h="377957">
                <a:tc>
                  <a:txBody>
                    <a:bodyPr/>
                    <a:lstStyle/>
                    <a:p>
                      <a:r>
                        <a:rPr kumimoji="1" lang="ja-JP" altLang="en-US" dirty="0"/>
                        <a:t>石塚　幸恵</a:t>
                      </a:r>
                    </a:p>
                  </a:txBody>
                  <a:tcPr/>
                </a:tc>
                <a:tc>
                  <a:txBody>
                    <a:bodyPr/>
                    <a:lstStyle/>
                    <a:p>
                      <a:r>
                        <a:rPr kumimoji="1" lang="ja-JP" altLang="en-US" dirty="0"/>
                        <a:t>当事業所</a:t>
                      </a:r>
                    </a:p>
                  </a:txBody>
                  <a:tcPr/>
                </a:tc>
                <a:tc>
                  <a:txBody>
                    <a:bodyPr/>
                    <a:lstStyle/>
                    <a:p>
                      <a:r>
                        <a:rPr kumimoji="1" lang="ja-JP" altLang="en-US" dirty="0"/>
                        <a:t>計画作成責任者</a:t>
                      </a:r>
                    </a:p>
                  </a:txBody>
                  <a:tcPr/>
                </a:tc>
                <a:extLst>
                  <a:ext uri="{0D108BD9-81ED-4DB2-BD59-A6C34878D82A}">
                    <a16:rowId xmlns:a16="http://schemas.microsoft.com/office/drawing/2014/main" val="2737929853"/>
                  </a:ext>
                </a:extLst>
              </a:tr>
            </a:tbl>
          </a:graphicData>
        </a:graphic>
      </p:graphicFrame>
    </p:spTree>
    <p:extLst>
      <p:ext uri="{BB962C8B-B14F-4D97-AF65-F5344CB8AC3E}">
        <p14:creationId xmlns:p14="http://schemas.microsoft.com/office/powerpoint/2010/main" val="41930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86EC1-9906-48C8-8C70-4E5DDAC2DB0D}"/>
              </a:ext>
            </a:extLst>
          </p:cNvPr>
          <p:cNvSpPr>
            <a:spLocks noGrp="1"/>
          </p:cNvSpPr>
          <p:nvPr>
            <p:ph type="title"/>
          </p:nvPr>
        </p:nvSpPr>
        <p:spPr/>
        <p:txBody>
          <a:bodyPr/>
          <a:lstStyle/>
          <a:p>
            <a:r>
              <a:rPr kumimoji="1" lang="en-US" altLang="ja-JP" dirty="0"/>
              <a:t>2.</a:t>
            </a:r>
            <a:r>
              <a:rPr kumimoji="1" lang="ja-JP" altLang="en-US" dirty="0"/>
              <a:t>活動状況報告</a:t>
            </a:r>
          </a:p>
        </p:txBody>
      </p:sp>
      <p:sp>
        <p:nvSpPr>
          <p:cNvPr id="3" name="コンテンツ プレースホルダー 2">
            <a:extLst>
              <a:ext uri="{FF2B5EF4-FFF2-40B4-BE49-F238E27FC236}">
                <a16:creationId xmlns:a16="http://schemas.microsoft.com/office/drawing/2014/main" id="{E618B4C8-C6B1-435F-ABC0-CC72C9FD8991}"/>
              </a:ext>
            </a:extLst>
          </p:cNvPr>
          <p:cNvSpPr>
            <a:spLocks noGrp="1"/>
          </p:cNvSpPr>
          <p:nvPr>
            <p:ph idx="1"/>
          </p:nvPr>
        </p:nvSpPr>
        <p:spPr/>
        <p:txBody>
          <a:bodyPr/>
          <a:lstStyle/>
          <a:p>
            <a:pPr marL="0" indent="0">
              <a:buNone/>
            </a:pPr>
            <a:r>
              <a:rPr kumimoji="1" lang="ja-JP" altLang="en-US" dirty="0"/>
              <a:t>・利用者人数の推移</a:t>
            </a:r>
            <a:endParaRPr kumimoji="1" lang="en-US" altLang="ja-JP" dirty="0"/>
          </a:p>
          <a:p>
            <a:pPr marL="0" indent="0">
              <a:buNone/>
            </a:pPr>
            <a:r>
              <a:rPr lang="ja-JP" altLang="en-US" dirty="0"/>
              <a:t>　開設　Ｈ</a:t>
            </a:r>
            <a:r>
              <a:rPr lang="en-US" altLang="ja-JP" dirty="0"/>
              <a:t>30</a:t>
            </a:r>
            <a:r>
              <a:rPr lang="ja-JP" altLang="en-US" dirty="0"/>
              <a:t>年</a:t>
            </a:r>
            <a:r>
              <a:rPr lang="en-US" altLang="ja-JP" dirty="0"/>
              <a:t>9</a:t>
            </a:r>
            <a:r>
              <a:rPr lang="ja-JP" altLang="en-US" dirty="0"/>
              <a:t>月</a:t>
            </a:r>
            <a:endParaRPr lang="en-US" altLang="ja-JP" dirty="0"/>
          </a:p>
          <a:p>
            <a:pPr marL="0" indent="0">
              <a:buNone/>
            </a:pPr>
            <a:endParaRPr lang="en-US" altLang="ja-JP" dirty="0"/>
          </a:p>
          <a:p>
            <a:pPr marL="0" indent="0">
              <a:buNone/>
            </a:pPr>
            <a:r>
              <a:rPr lang="ja-JP" altLang="en-US" dirty="0"/>
              <a:t>　</a:t>
            </a:r>
            <a:endParaRPr kumimoji="1" lang="ja-JP" altLang="en-US" dirty="0"/>
          </a:p>
        </p:txBody>
      </p:sp>
      <p:graphicFrame>
        <p:nvGraphicFramePr>
          <p:cNvPr id="4" name="グラフ 3">
            <a:extLst>
              <a:ext uri="{FF2B5EF4-FFF2-40B4-BE49-F238E27FC236}">
                <a16:creationId xmlns:a16="http://schemas.microsoft.com/office/drawing/2014/main" id="{3D5A2342-A04E-4E1F-A602-99341FB78AE1}"/>
              </a:ext>
            </a:extLst>
          </p:cNvPr>
          <p:cNvGraphicFramePr>
            <a:graphicFrameLocks/>
          </p:cNvGraphicFramePr>
          <p:nvPr>
            <p:extLst>
              <p:ext uri="{D42A27DB-BD31-4B8C-83A1-F6EECF244321}">
                <p14:modId xmlns:p14="http://schemas.microsoft.com/office/powerpoint/2010/main" val="3881204718"/>
              </p:ext>
            </p:extLst>
          </p:nvPr>
        </p:nvGraphicFramePr>
        <p:xfrm>
          <a:off x="4314548" y="2467992"/>
          <a:ext cx="7226423" cy="40959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1639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86EC1-9906-48C8-8C70-4E5DDAC2DB0D}"/>
              </a:ext>
            </a:extLst>
          </p:cNvPr>
          <p:cNvSpPr>
            <a:spLocks noGrp="1"/>
          </p:cNvSpPr>
          <p:nvPr>
            <p:ph type="title"/>
          </p:nvPr>
        </p:nvSpPr>
        <p:spPr/>
        <p:txBody>
          <a:bodyPr/>
          <a:lstStyle/>
          <a:p>
            <a:r>
              <a:rPr kumimoji="1" lang="en-US" altLang="ja-JP" dirty="0"/>
              <a:t>2.</a:t>
            </a:r>
            <a:r>
              <a:rPr kumimoji="1" lang="ja-JP" altLang="en-US" dirty="0"/>
              <a:t>活動状況報告</a:t>
            </a:r>
          </a:p>
        </p:txBody>
      </p:sp>
      <p:sp>
        <p:nvSpPr>
          <p:cNvPr id="3" name="コンテンツ プレースホルダー 2">
            <a:extLst>
              <a:ext uri="{FF2B5EF4-FFF2-40B4-BE49-F238E27FC236}">
                <a16:creationId xmlns:a16="http://schemas.microsoft.com/office/drawing/2014/main" id="{E618B4C8-C6B1-435F-ABC0-CC72C9FD8991}"/>
              </a:ext>
            </a:extLst>
          </p:cNvPr>
          <p:cNvSpPr>
            <a:spLocks noGrp="1"/>
          </p:cNvSpPr>
          <p:nvPr>
            <p:ph idx="1"/>
          </p:nvPr>
        </p:nvSpPr>
        <p:spPr/>
        <p:txBody>
          <a:bodyPr/>
          <a:lstStyle/>
          <a:p>
            <a:pPr marL="0" indent="0">
              <a:buNone/>
            </a:pPr>
            <a:r>
              <a:rPr kumimoji="1" lang="ja-JP" altLang="en-US" dirty="0"/>
              <a:t>・利用者の介護度の推移</a:t>
            </a:r>
            <a:endParaRPr kumimoji="1" lang="en-US" altLang="ja-JP" dirty="0"/>
          </a:p>
          <a:p>
            <a:pPr marL="0" indent="0">
              <a:buNone/>
            </a:pPr>
            <a:r>
              <a:rPr lang="ja-JP" altLang="en-US" dirty="0"/>
              <a:t>　</a:t>
            </a:r>
            <a:endParaRPr kumimoji="1" lang="en-US" altLang="ja-JP" dirty="0"/>
          </a:p>
          <a:p>
            <a:pPr marL="0" indent="0">
              <a:buNone/>
            </a:pPr>
            <a:r>
              <a:rPr lang="ja-JP" altLang="en-US" dirty="0"/>
              <a:t>　</a:t>
            </a:r>
            <a:endParaRPr lang="en-US" altLang="ja-JP" dirty="0"/>
          </a:p>
          <a:p>
            <a:pPr marL="0" indent="0">
              <a:buNone/>
            </a:pPr>
            <a:endParaRPr lang="en-US" altLang="ja-JP" dirty="0"/>
          </a:p>
          <a:p>
            <a:pPr marL="0" indent="0">
              <a:buNone/>
            </a:pPr>
            <a:r>
              <a:rPr lang="ja-JP" altLang="en-US" dirty="0"/>
              <a:t>　</a:t>
            </a:r>
            <a:endParaRPr lang="en-US" altLang="ja-JP" dirty="0"/>
          </a:p>
          <a:p>
            <a:pPr marL="0" indent="0">
              <a:buNone/>
            </a:pPr>
            <a:endParaRPr kumimoji="1" lang="en-US" altLang="ja-JP" dirty="0"/>
          </a:p>
          <a:p>
            <a:pPr marL="0" indent="0">
              <a:buNone/>
            </a:pPr>
            <a:r>
              <a:rPr lang="ja-JP" altLang="en-US" dirty="0"/>
              <a:t>　</a:t>
            </a:r>
            <a:endParaRPr kumimoji="1" lang="ja-JP" altLang="en-US" dirty="0"/>
          </a:p>
        </p:txBody>
      </p:sp>
      <p:graphicFrame>
        <p:nvGraphicFramePr>
          <p:cNvPr id="8" name="表 8">
            <a:extLst>
              <a:ext uri="{FF2B5EF4-FFF2-40B4-BE49-F238E27FC236}">
                <a16:creationId xmlns:a16="http://schemas.microsoft.com/office/drawing/2014/main" id="{E3462CAA-937B-4A32-A0CB-7E3C41D256AF}"/>
              </a:ext>
            </a:extLst>
          </p:cNvPr>
          <p:cNvGraphicFramePr>
            <a:graphicFrameLocks noGrp="1"/>
          </p:cNvGraphicFramePr>
          <p:nvPr>
            <p:extLst>
              <p:ext uri="{D42A27DB-BD31-4B8C-83A1-F6EECF244321}">
                <p14:modId xmlns:p14="http://schemas.microsoft.com/office/powerpoint/2010/main" val="3552265685"/>
              </p:ext>
            </p:extLst>
          </p:nvPr>
        </p:nvGraphicFramePr>
        <p:xfrm>
          <a:off x="1578995" y="2590410"/>
          <a:ext cx="8113644" cy="4093639"/>
        </p:xfrm>
        <a:graphic>
          <a:graphicData uri="http://schemas.openxmlformats.org/drawingml/2006/table">
            <a:tbl>
              <a:tblPr firstRow="1" bandRow="1">
                <a:tableStyleId>{5C22544A-7EE6-4342-B048-85BDC9FD1C3A}</a:tableStyleId>
              </a:tblPr>
              <a:tblGrid>
                <a:gridCol w="1497116">
                  <a:extLst>
                    <a:ext uri="{9D8B030D-6E8A-4147-A177-3AD203B41FA5}">
                      <a16:colId xmlns:a16="http://schemas.microsoft.com/office/drawing/2014/main" val="62026743"/>
                    </a:ext>
                  </a:extLst>
                </a:gridCol>
                <a:gridCol w="1207432">
                  <a:extLst>
                    <a:ext uri="{9D8B030D-6E8A-4147-A177-3AD203B41FA5}">
                      <a16:colId xmlns:a16="http://schemas.microsoft.com/office/drawing/2014/main" val="4256292703"/>
                    </a:ext>
                  </a:extLst>
                </a:gridCol>
                <a:gridCol w="1352274">
                  <a:extLst>
                    <a:ext uri="{9D8B030D-6E8A-4147-A177-3AD203B41FA5}">
                      <a16:colId xmlns:a16="http://schemas.microsoft.com/office/drawing/2014/main" val="1109332689"/>
                    </a:ext>
                  </a:extLst>
                </a:gridCol>
                <a:gridCol w="1352274">
                  <a:extLst>
                    <a:ext uri="{9D8B030D-6E8A-4147-A177-3AD203B41FA5}">
                      <a16:colId xmlns:a16="http://schemas.microsoft.com/office/drawing/2014/main" val="139518868"/>
                    </a:ext>
                  </a:extLst>
                </a:gridCol>
                <a:gridCol w="1352274">
                  <a:extLst>
                    <a:ext uri="{9D8B030D-6E8A-4147-A177-3AD203B41FA5}">
                      <a16:colId xmlns:a16="http://schemas.microsoft.com/office/drawing/2014/main" val="3717912776"/>
                    </a:ext>
                  </a:extLst>
                </a:gridCol>
                <a:gridCol w="1352274">
                  <a:extLst>
                    <a:ext uri="{9D8B030D-6E8A-4147-A177-3AD203B41FA5}">
                      <a16:colId xmlns:a16="http://schemas.microsoft.com/office/drawing/2014/main" val="1849441925"/>
                    </a:ext>
                  </a:extLst>
                </a:gridCol>
              </a:tblGrid>
              <a:tr h="372149">
                <a:tc>
                  <a:txBody>
                    <a:bodyPr/>
                    <a:lstStyle/>
                    <a:p>
                      <a:endParaRPr kumimoji="1" lang="ja-JP" altLang="en-US" dirty="0"/>
                    </a:p>
                  </a:txBody>
                  <a:tcPr/>
                </a:tc>
                <a:tc>
                  <a:txBody>
                    <a:bodyPr/>
                    <a:lstStyle/>
                    <a:p>
                      <a:pPr algn="ctr"/>
                      <a:r>
                        <a:rPr kumimoji="1" lang="ja-JP" altLang="en-US" dirty="0"/>
                        <a:t>要介護</a:t>
                      </a:r>
                      <a:r>
                        <a:rPr kumimoji="1" lang="en-US" altLang="ja-JP" dirty="0"/>
                        <a:t>1</a:t>
                      </a:r>
                      <a:endParaRPr kumimoji="1" lang="ja-JP" altLang="en-US" dirty="0"/>
                    </a:p>
                  </a:txBody>
                  <a:tcPr/>
                </a:tc>
                <a:tc>
                  <a:txBody>
                    <a:bodyPr/>
                    <a:lstStyle/>
                    <a:p>
                      <a:pPr algn="ctr"/>
                      <a:r>
                        <a:rPr kumimoji="1" lang="ja-JP" altLang="en-US" dirty="0"/>
                        <a:t>要介護</a:t>
                      </a:r>
                      <a:r>
                        <a:rPr kumimoji="1" lang="en-US" altLang="ja-JP" dirty="0"/>
                        <a:t>2</a:t>
                      </a:r>
                      <a:endParaRPr kumimoji="1" lang="ja-JP" altLang="en-US" dirty="0"/>
                    </a:p>
                  </a:txBody>
                  <a:tcPr/>
                </a:tc>
                <a:tc>
                  <a:txBody>
                    <a:bodyPr/>
                    <a:lstStyle/>
                    <a:p>
                      <a:pPr algn="ctr"/>
                      <a:r>
                        <a:rPr kumimoji="1" lang="ja-JP" altLang="en-US" dirty="0"/>
                        <a:t>要介護</a:t>
                      </a:r>
                      <a:r>
                        <a:rPr kumimoji="1" lang="en-US" altLang="ja-JP" dirty="0"/>
                        <a:t>3</a:t>
                      </a:r>
                      <a:endParaRPr kumimoji="1" lang="ja-JP" altLang="en-US" dirty="0"/>
                    </a:p>
                  </a:txBody>
                  <a:tcPr/>
                </a:tc>
                <a:tc>
                  <a:txBody>
                    <a:bodyPr/>
                    <a:lstStyle/>
                    <a:p>
                      <a:pPr algn="ctr"/>
                      <a:r>
                        <a:rPr kumimoji="1" lang="ja-JP" altLang="en-US" dirty="0"/>
                        <a:t>要介護</a:t>
                      </a:r>
                      <a:r>
                        <a:rPr kumimoji="1" lang="en-US" altLang="ja-JP" dirty="0"/>
                        <a:t>4</a:t>
                      </a:r>
                      <a:endParaRPr kumimoji="1" lang="ja-JP" altLang="en-US" dirty="0"/>
                    </a:p>
                  </a:txBody>
                  <a:tcPr/>
                </a:tc>
                <a:tc>
                  <a:txBody>
                    <a:bodyPr/>
                    <a:lstStyle/>
                    <a:p>
                      <a:pPr algn="ctr"/>
                      <a:r>
                        <a:rPr kumimoji="1" lang="ja-JP" altLang="en-US" dirty="0"/>
                        <a:t>要介護</a:t>
                      </a:r>
                      <a:r>
                        <a:rPr kumimoji="1" lang="en-US" altLang="ja-JP" dirty="0"/>
                        <a:t>5</a:t>
                      </a:r>
                      <a:endParaRPr kumimoji="1" lang="ja-JP" altLang="en-US" dirty="0"/>
                    </a:p>
                  </a:txBody>
                  <a:tcPr/>
                </a:tc>
                <a:extLst>
                  <a:ext uri="{0D108BD9-81ED-4DB2-BD59-A6C34878D82A}">
                    <a16:rowId xmlns:a16="http://schemas.microsoft.com/office/drawing/2014/main" val="3614361143"/>
                  </a:ext>
                </a:extLst>
              </a:tr>
              <a:tr h="372149">
                <a:tc>
                  <a:txBody>
                    <a:bodyPr/>
                    <a:lstStyle/>
                    <a:p>
                      <a:r>
                        <a:rPr kumimoji="1" lang="en-US" altLang="ja-JP" dirty="0"/>
                        <a:t>R1</a:t>
                      </a:r>
                      <a:r>
                        <a:rPr kumimoji="1" lang="ja-JP" altLang="en-US" dirty="0"/>
                        <a:t>年 </a:t>
                      </a:r>
                      <a:r>
                        <a:rPr kumimoji="1" lang="en-US" altLang="ja-JP" dirty="0"/>
                        <a:t>9</a:t>
                      </a:r>
                      <a:r>
                        <a:rPr kumimoji="1" lang="ja-JP" altLang="en-US" dirty="0"/>
                        <a:t>月</a:t>
                      </a:r>
                    </a:p>
                  </a:txBody>
                  <a:tcPr/>
                </a:tc>
                <a:tc>
                  <a:txBody>
                    <a:bodyPr/>
                    <a:lstStyle/>
                    <a:p>
                      <a:pPr algn="r"/>
                      <a:r>
                        <a:rPr kumimoji="1" lang="ja-JP" altLang="en-US" dirty="0"/>
                        <a:t>５名</a:t>
                      </a:r>
                    </a:p>
                  </a:txBody>
                  <a:tcPr/>
                </a:tc>
                <a:tc>
                  <a:txBody>
                    <a:bodyPr/>
                    <a:lstStyle/>
                    <a:p>
                      <a:pPr algn="r"/>
                      <a:r>
                        <a:rPr kumimoji="1" lang="en-US" altLang="ja-JP" dirty="0"/>
                        <a:t>17</a:t>
                      </a:r>
                      <a:r>
                        <a:rPr kumimoji="1" lang="ja-JP" altLang="en-US" dirty="0"/>
                        <a:t>名</a:t>
                      </a:r>
                    </a:p>
                  </a:txBody>
                  <a:tcPr/>
                </a:tc>
                <a:tc>
                  <a:txBody>
                    <a:bodyPr/>
                    <a:lstStyle/>
                    <a:p>
                      <a:pPr algn="r"/>
                      <a:r>
                        <a:rPr kumimoji="1" lang="en-US" altLang="ja-JP" dirty="0"/>
                        <a:t>1</a:t>
                      </a:r>
                      <a:r>
                        <a:rPr kumimoji="1" lang="ja-JP" altLang="en-US" dirty="0"/>
                        <a:t>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１名</a:t>
                      </a:r>
                    </a:p>
                  </a:txBody>
                  <a:tcPr/>
                </a:tc>
                <a:tc>
                  <a:txBody>
                    <a:bodyPr/>
                    <a:lstStyle/>
                    <a:p>
                      <a:pPr algn="r"/>
                      <a:r>
                        <a:rPr kumimoji="1" lang="ja-JP" altLang="en-US" dirty="0"/>
                        <a:t>１名　　　　</a:t>
                      </a:r>
                    </a:p>
                  </a:txBody>
                  <a:tcPr/>
                </a:tc>
                <a:extLst>
                  <a:ext uri="{0D108BD9-81ED-4DB2-BD59-A6C34878D82A}">
                    <a16:rowId xmlns:a16="http://schemas.microsoft.com/office/drawing/2014/main" val="2346169032"/>
                  </a:ext>
                </a:extLst>
              </a:tr>
              <a:tr h="372149">
                <a:tc>
                  <a:txBody>
                    <a:bodyPr/>
                    <a:lstStyle/>
                    <a:p>
                      <a:r>
                        <a:rPr kumimoji="1" lang="en-US" altLang="ja-JP" dirty="0"/>
                        <a:t>R2</a:t>
                      </a:r>
                      <a:r>
                        <a:rPr kumimoji="1" lang="ja-JP" altLang="en-US" dirty="0"/>
                        <a:t>年 </a:t>
                      </a:r>
                      <a:r>
                        <a:rPr kumimoji="1" lang="en-US" altLang="ja-JP" dirty="0"/>
                        <a:t>9</a:t>
                      </a:r>
                      <a:r>
                        <a:rPr kumimoji="1" lang="ja-JP" altLang="en-US" dirty="0"/>
                        <a:t>月</a:t>
                      </a:r>
                    </a:p>
                  </a:txBody>
                  <a:tcPr/>
                </a:tc>
                <a:tc>
                  <a:txBody>
                    <a:bodyPr/>
                    <a:lstStyle/>
                    <a:p>
                      <a:pPr algn="r"/>
                      <a:r>
                        <a:rPr kumimoji="1" lang="ja-JP" altLang="en-US" dirty="0"/>
                        <a:t>６名</a:t>
                      </a:r>
                    </a:p>
                  </a:txBody>
                  <a:tcPr/>
                </a:tc>
                <a:tc>
                  <a:txBody>
                    <a:bodyPr/>
                    <a:lstStyle/>
                    <a:p>
                      <a:pPr algn="r"/>
                      <a:r>
                        <a:rPr kumimoji="1" lang="en-US" altLang="ja-JP" dirty="0"/>
                        <a:t>14</a:t>
                      </a:r>
                      <a:r>
                        <a:rPr kumimoji="1" lang="ja-JP" altLang="en-US" dirty="0"/>
                        <a:t>名</a:t>
                      </a:r>
                    </a:p>
                  </a:txBody>
                  <a:tcPr/>
                </a:tc>
                <a:tc>
                  <a:txBody>
                    <a:bodyPr/>
                    <a:lstStyle/>
                    <a:p>
                      <a:pPr algn="r"/>
                      <a:r>
                        <a:rPr kumimoji="1" lang="en-US" altLang="ja-JP" dirty="0"/>
                        <a:t>1</a:t>
                      </a:r>
                      <a:r>
                        <a:rPr kumimoji="1" lang="ja-JP" altLang="en-US" dirty="0"/>
                        <a:t>名</a:t>
                      </a:r>
                    </a:p>
                  </a:txBody>
                  <a:tcPr/>
                </a:tc>
                <a:tc>
                  <a:txBody>
                    <a:bodyPr/>
                    <a:lstStyle/>
                    <a:p>
                      <a:pPr algn="r"/>
                      <a:r>
                        <a:rPr kumimoji="1" lang="ja-JP" altLang="en-US" dirty="0"/>
                        <a:t>１名</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dirty="0"/>
                        <a:t>２名</a:t>
                      </a:r>
                    </a:p>
                  </a:txBody>
                  <a:tcPr/>
                </a:tc>
                <a:extLst>
                  <a:ext uri="{0D108BD9-81ED-4DB2-BD59-A6C34878D82A}">
                    <a16:rowId xmlns:a16="http://schemas.microsoft.com/office/drawing/2014/main" val="25211037"/>
                  </a:ext>
                </a:extLst>
              </a:tr>
              <a:tr h="372149">
                <a:tc>
                  <a:txBody>
                    <a:bodyPr/>
                    <a:lstStyle/>
                    <a:p>
                      <a:r>
                        <a:rPr kumimoji="1" lang="en-US" altLang="ja-JP" dirty="0"/>
                        <a:t>R2</a:t>
                      </a:r>
                      <a:r>
                        <a:rPr kumimoji="1" lang="ja-JP" altLang="en-US" dirty="0"/>
                        <a:t>年</a:t>
                      </a:r>
                      <a:r>
                        <a:rPr kumimoji="1" lang="en-US" altLang="ja-JP" dirty="0"/>
                        <a:t>12</a:t>
                      </a:r>
                      <a:r>
                        <a:rPr kumimoji="1" lang="ja-JP" altLang="en-US" dirty="0"/>
                        <a:t>月</a:t>
                      </a:r>
                    </a:p>
                  </a:txBody>
                  <a:tcPr/>
                </a:tc>
                <a:tc>
                  <a:txBody>
                    <a:bodyPr/>
                    <a:lstStyle/>
                    <a:p>
                      <a:pPr algn="r"/>
                      <a:r>
                        <a:rPr kumimoji="1" lang="ja-JP" altLang="en-US" dirty="0"/>
                        <a:t>６名</a:t>
                      </a:r>
                    </a:p>
                  </a:txBody>
                  <a:tcPr/>
                </a:tc>
                <a:tc>
                  <a:txBody>
                    <a:bodyPr/>
                    <a:lstStyle/>
                    <a:p>
                      <a:pPr algn="r"/>
                      <a:r>
                        <a:rPr kumimoji="1" lang="en-US" altLang="ja-JP" dirty="0"/>
                        <a:t>15</a:t>
                      </a:r>
                      <a:r>
                        <a:rPr kumimoji="1" lang="ja-JP" altLang="en-US" dirty="0"/>
                        <a:t>名</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r"/>
                      <a:r>
                        <a:rPr kumimoji="1" lang="ja-JP" altLang="en-US" dirty="0"/>
                        <a:t>　１名</a:t>
                      </a:r>
                    </a:p>
                  </a:txBody>
                  <a:tcPr/>
                </a:tc>
                <a:tc>
                  <a:txBody>
                    <a:bodyPr/>
                    <a:lstStyle/>
                    <a:p>
                      <a:pPr algn="r"/>
                      <a:r>
                        <a:rPr kumimoji="1" lang="ja-JP" altLang="en-US" dirty="0"/>
                        <a:t>１名</a:t>
                      </a:r>
                    </a:p>
                  </a:txBody>
                  <a:tcPr/>
                </a:tc>
                <a:extLst>
                  <a:ext uri="{0D108BD9-81ED-4DB2-BD59-A6C34878D82A}">
                    <a16:rowId xmlns:a16="http://schemas.microsoft.com/office/drawing/2014/main" val="3609014025"/>
                  </a:ext>
                </a:extLst>
              </a:tr>
              <a:tr h="372149">
                <a:tc>
                  <a:txBody>
                    <a:bodyPr/>
                    <a:lstStyle/>
                    <a:p>
                      <a:r>
                        <a:rPr kumimoji="1" lang="en-US" altLang="ja-JP" dirty="0"/>
                        <a:t>R3</a:t>
                      </a:r>
                      <a:r>
                        <a:rPr kumimoji="1" lang="ja-JP" altLang="en-US" dirty="0"/>
                        <a:t>年 </a:t>
                      </a:r>
                      <a:r>
                        <a:rPr kumimoji="1" lang="en-US" altLang="ja-JP" dirty="0"/>
                        <a:t>5</a:t>
                      </a:r>
                      <a:r>
                        <a:rPr kumimoji="1" lang="ja-JP" altLang="en-US" dirty="0"/>
                        <a:t>月</a:t>
                      </a:r>
                    </a:p>
                  </a:txBody>
                  <a:tcPr/>
                </a:tc>
                <a:tc>
                  <a:txBody>
                    <a:bodyPr/>
                    <a:lstStyle/>
                    <a:p>
                      <a:pPr algn="r"/>
                      <a:r>
                        <a:rPr kumimoji="1" lang="ja-JP" altLang="en-US" dirty="0"/>
                        <a:t>５名</a:t>
                      </a:r>
                    </a:p>
                  </a:txBody>
                  <a:tcPr/>
                </a:tc>
                <a:tc>
                  <a:txBody>
                    <a:bodyPr/>
                    <a:lstStyle/>
                    <a:p>
                      <a:pPr algn="r"/>
                      <a:r>
                        <a:rPr kumimoji="1" lang="en-US" altLang="ja-JP" dirty="0"/>
                        <a:t>15</a:t>
                      </a:r>
                      <a:r>
                        <a:rPr kumimoji="1" lang="ja-JP" altLang="en-US" dirty="0"/>
                        <a:t>名</a:t>
                      </a:r>
                    </a:p>
                  </a:txBody>
                  <a:tcPr/>
                </a:tc>
                <a:tc>
                  <a:txBody>
                    <a:bodyPr/>
                    <a:lstStyle/>
                    <a:p>
                      <a:pPr algn="r"/>
                      <a:r>
                        <a:rPr kumimoji="1" lang="ja-JP" altLang="en-US" dirty="0"/>
                        <a:t>２名</a:t>
                      </a:r>
                    </a:p>
                  </a:txBody>
                  <a:tcPr/>
                </a:tc>
                <a:tc>
                  <a:txBody>
                    <a:bodyPr/>
                    <a:lstStyle/>
                    <a:p>
                      <a:pPr algn="r"/>
                      <a:r>
                        <a:rPr kumimoji="1" lang="ja-JP" altLang="en-US" dirty="0"/>
                        <a:t>１名</a:t>
                      </a:r>
                    </a:p>
                  </a:txBody>
                  <a:tcPr/>
                </a:tc>
                <a:tc>
                  <a:txBody>
                    <a:bodyPr/>
                    <a:lstStyle/>
                    <a:p>
                      <a:pPr algn="r"/>
                      <a:endParaRPr kumimoji="1" lang="ja-JP" altLang="en-US" dirty="0"/>
                    </a:p>
                  </a:txBody>
                  <a:tcPr/>
                </a:tc>
                <a:extLst>
                  <a:ext uri="{0D108BD9-81ED-4DB2-BD59-A6C34878D82A}">
                    <a16:rowId xmlns:a16="http://schemas.microsoft.com/office/drawing/2014/main" val="3745374200"/>
                  </a:ext>
                </a:extLst>
              </a:tr>
              <a:tr h="372149">
                <a:tc>
                  <a:txBody>
                    <a:bodyPr/>
                    <a:lstStyle/>
                    <a:p>
                      <a:r>
                        <a:rPr kumimoji="1" lang="en-US" altLang="ja-JP" dirty="0"/>
                        <a:t>R3</a:t>
                      </a:r>
                      <a:r>
                        <a:rPr kumimoji="1" lang="ja-JP" altLang="en-US" dirty="0"/>
                        <a:t>年</a:t>
                      </a:r>
                      <a:r>
                        <a:rPr kumimoji="1" lang="en-US" altLang="ja-JP" dirty="0"/>
                        <a:t>12</a:t>
                      </a:r>
                      <a:r>
                        <a:rPr kumimoji="1" lang="ja-JP" altLang="en-US" dirty="0"/>
                        <a:t>月</a:t>
                      </a:r>
                    </a:p>
                  </a:txBody>
                  <a:tcPr/>
                </a:tc>
                <a:tc>
                  <a:txBody>
                    <a:bodyPr/>
                    <a:lstStyle/>
                    <a:p>
                      <a:pPr algn="r"/>
                      <a:r>
                        <a:rPr kumimoji="1" lang="ja-JP" altLang="en-US" dirty="0"/>
                        <a:t>　８名</a:t>
                      </a:r>
                    </a:p>
                  </a:txBody>
                  <a:tcPr/>
                </a:tc>
                <a:tc>
                  <a:txBody>
                    <a:bodyPr/>
                    <a:lstStyle/>
                    <a:p>
                      <a:pPr algn="r"/>
                      <a:r>
                        <a:rPr kumimoji="1" lang="en-US" altLang="ja-JP" dirty="0"/>
                        <a:t>16</a:t>
                      </a:r>
                      <a:r>
                        <a:rPr kumimoji="1" lang="ja-JP" altLang="en-US" dirty="0"/>
                        <a:t>名</a:t>
                      </a:r>
                      <a:endParaRPr kumimoji="1" lang="en-US" altLang="ja-JP" dirty="0"/>
                    </a:p>
                  </a:txBody>
                  <a:tcPr/>
                </a:tc>
                <a:tc>
                  <a:txBody>
                    <a:bodyPr/>
                    <a:lstStyle/>
                    <a:p>
                      <a:pPr algn="r"/>
                      <a:r>
                        <a:rPr kumimoji="1" lang="ja-JP" altLang="en-US" dirty="0"/>
                        <a:t>６名</a:t>
                      </a:r>
                    </a:p>
                  </a:txBody>
                  <a:tcPr/>
                </a:tc>
                <a:tc>
                  <a:txBody>
                    <a:bodyPr/>
                    <a:lstStyle/>
                    <a:p>
                      <a:pPr algn="r"/>
                      <a:r>
                        <a:rPr kumimoji="1" lang="ja-JP" altLang="en-US" dirty="0"/>
                        <a:t>４名</a:t>
                      </a:r>
                    </a:p>
                  </a:txBody>
                  <a:tcPr/>
                </a:tc>
                <a:tc>
                  <a:txBody>
                    <a:bodyPr/>
                    <a:lstStyle/>
                    <a:p>
                      <a:pPr algn="r"/>
                      <a:r>
                        <a:rPr kumimoji="1" lang="ja-JP" altLang="en-US" dirty="0"/>
                        <a:t>１名</a:t>
                      </a:r>
                    </a:p>
                  </a:txBody>
                  <a:tcPr/>
                </a:tc>
                <a:extLst>
                  <a:ext uri="{0D108BD9-81ED-4DB2-BD59-A6C34878D82A}">
                    <a16:rowId xmlns:a16="http://schemas.microsoft.com/office/drawing/2014/main" val="10005"/>
                  </a:ext>
                </a:extLst>
              </a:tr>
              <a:tr h="372149">
                <a:tc>
                  <a:txBody>
                    <a:bodyPr/>
                    <a:lstStyle/>
                    <a:p>
                      <a:r>
                        <a:rPr kumimoji="1" lang="en-US" altLang="ja-JP" dirty="0"/>
                        <a:t>R4</a:t>
                      </a:r>
                      <a:r>
                        <a:rPr kumimoji="1" lang="ja-JP" altLang="en-US" dirty="0"/>
                        <a:t>年 </a:t>
                      </a:r>
                      <a:r>
                        <a:rPr kumimoji="1" lang="en-US" altLang="ja-JP" dirty="0"/>
                        <a:t>6</a:t>
                      </a:r>
                      <a:r>
                        <a:rPr kumimoji="1" lang="ja-JP" altLang="en-US" dirty="0"/>
                        <a:t>月</a:t>
                      </a:r>
                      <a:endParaRPr kumimoji="1" lang="en-US" altLang="ja-JP" dirty="0"/>
                    </a:p>
                  </a:txBody>
                  <a:tcPr/>
                </a:tc>
                <a:tc>
                  <a:txBody>
                    <a:bodyPr/>
                    <a:lstStyle/>
                    <a:p>
                      <a:pPr algn="r"/>
                      <a:r>
                        <a:rPr kumimoji="1" lang="en-US" altLang="ja-JP" dirty="0"/>
                        <a:t>10</a:t>
                      </a:r>
                      <a:r>
                        <a:rPr kumimoji="1" lang="ja-JP" altLang="en-US" dirty="0"/>
                        <a:t>名</a:t>
                      </a:r>
                      <a:endParaRPr kumimoji="1" lang="en-US" altLang="ja-JP" dirty="0"/>
                    </a:p>
                  </a:txBody>
                  <a:tcPr/>
                </a:tc>
                <a:tc>
                  <a:txBody>
                    <a:bodyPr/>
                    <a:lstStyle/>
                    <a:p>
                      <a:pPr algn="r"/>
                      <a:r>
                        <a:rPr kumimoji="1" lang="en-US" altLang="ja-JP" dirty="0"/>
                        <a:t>20</a:t>
                      </a:r>
                      <a:r>
                        <a:rPr kumimoji="1" lang="ja-JP" altLang="en-US" dirty="0"/>
                        <a:t>名</a:t>
                      </a:r>
                      <a:endParaRPr kumimoji="1" lang="en-US" altLang="ja-JP" dirty="0"/>
                    </a:p>
                  </a:txBody>
                  <a:tcPr/>
                </a:tc>
                <a:tc>
                  <a:txBody>
                    <a:bodyPr/>
                    <a:lstStyle/>
                    <a:p>
                      <a:pPr algn="r"/>
                      <a:r>
                        <a:rPr kumimoji="1" lang="ja-JP" altLang="en-US" dirty="0"/>
                        <a:t>７名</a:t>
                      </a:r>
                    </a:p>
                  </a:txBody>
                  <a:tcPr/>
                </a:tc>
                <a:tc>
                  <a:txBody>
                    <a:bodyPr/>
                    <a:lstStyle/>
                    <a:p>
                      <a:pPr algn="r"/>
                      <a:r>
                        <a:rPr kumimoji="1" lang="ja-JP" altLang="en-US" dirty="0"/>
                        <a:t>１名</a:t>
                      </a:r>
                    </a:p>
                  </a:txBody>
                  <a:tcPr/>
                </a:tc>
                <a:tc>
                  <a:txBody>
                    <a:bodyPr/>
                    <a:lstStyle/>
                    <a:p>
                      <a:pPr algn="r"/>
                      <a:r>
                        <a:rPr kumimoji="1" lang="ja-JP" altLang="en-US" dirty="0"/>
                        <a:t>１名</a:t>
                      </a:r>
                    </a:p>
                  </a:txBody>
                  <a:tcPr/>
                </a:tc>
                <a:extLst>
                  <a:ext uri="{0D108BD9-81ED-4DB2-BD59-A6C34878D82A}">
                    <a16:rowId xmlns:a16="http://schemas.microsoft.com/office/drawing/2014/main" val="1249267615"/>
                  </a:ext>
                </a:extLst>
              </a:tr>
              <a:tr h="372149">
                <a:tc>
                  <a:txBody>
                    <a:bodyPr/>
                    <a:lstStyle/>
                    <a:p>
                      <a:r>
                        <a:rPr kumimoji="1" lang="en-US" altLang="ja-JP" dirty="0"/>
                        <a:t>R4</a:t>
                      </a:r>
                      <a:r>
                        <a:rPr kumimoji="1" lang="ja-JP" altLang="en-US" dirty="0"/>
                        <a:t>年</a:t>
                      </a:r>
                      <a:r>
                        <a:rPr kumimoji="1" lang="en-US" altLang="ja-JP" dirty="0"/>
                        <a:t>12</a:t>
                      </a:r>
                      <a:r>
                        <a:rPr kumimoji="1" lang="ja-JP" altLang="en-US" dirty="0"/>
                        <a:t>月</a:t>
                      </a:r>
                      <a:endParaRPr kumimoji="1" lang="en-US" altLang="ja-JP" dirty="0"/>
                    </a:p>
                  </a:txBody>
                  <a:tcPr/>
                </a:tc>
                <a:tc>
                  <a:txBody>
                    <a:bodyPr/>
                    <a:lstStyle/>
                    <a:p>
                      <a:pPr algn="r"/>
                      <a:r>
                        <a:rPr kumimoji="1" lang="ja-JP" altLang="en-US" dirty="0"/>
                        <a:t>９名</a:t>
                      </a:r>
                    </a:p>
                  </a:txBody>
                  <a:tcPr/>
                </a:tc>
                <a:tc>
                  <a:txBody>
                    <a:bodyPr/>
                    <a:lstStyle/>
                    <a:p>
                      <a:pPr algn="r"/>
                      <a:r>
                        <a:rPr kumimoji="1" lang="en-US" altLang="ja-JP" dirty="0"/>
                        <a:t>17</a:t>
                      </a:r>
                      <a:r>
                        <a:rPr kumimoji="1" lang="ja-JP" altLang="en-US" dirty="0"/>
                        <a:t>名</a:t>
                      </a:r>
                      <a:endParaRPr kumimoji="1" lang="en-US" altLang="ja-JP" dirty="0"/>
                    </a:p>
                  </a:txBody>
                  <a:tcPr/>
                </a:tc>
                <a:tc>
                  <a:txBody>
                    <a:bodyPr/>
                    <a:lstStyle/>
                    <a:p>
                      <a:pPr algn="r"/>
                      <a:r>
                        <a:rPr kumimoji="1" lang="ja-JP" altLang="en-US" dirty="0"/>
                        <a:t>８名</a:t>
                      </a:r>
                    </a:p>
                  </a:txBody>
                  <a:tcPr/>
                </a:tc>
                <a:tc>
                  <a:txBody>
                    <a:bodyPr/>
                    <a:lstStyle/>
                    <a:p>
                      <a:pPr algn="r"/>
                      <a:endParaRPr kumimoji="1" lang="ja-JP" altLang="en-US" dirty="0"/>
                    </a:p>
                  </a:txBody>
                  <a:tcPr/>
                </a:tc>
                <a:tc>
                  <a:txBody>
                    <a:bodyPr/>
                    <a:lstStyle/>
                    <a:p>
                      <a:pPr algn="r"/>
                      <a:r>
                        <a:rPr kumimoji="1" lang="ja-JP" altLang="en-US" dirty="0"/>
                        <a:t>１名</a:t>
                      </a:r>
                    </a:p>
                  </a:txBody>
                  <a:tcPr/>
                </a:tc>
                <a:extLst>
                  <a:ext uri="{0D108BD9-81ED-4DB2-BD59-A6C34878D82A}">
                    <a16:rowId xmlns:a16="http://schemas.microsoft.com/office/drawing/2014/main" val="653850058"/>
                  </a:ext>
                </a:extLst>
              </a:tr>
              <a:tr h="372149">
                <a:tc>
                  <a:txBody>
                    <a:bodyPr/>
                    <a:lstStyle/>
                    <a:p>
                      <a:r>
                        <a:rPr kumimoji="1" lang="en-US" altLang="ja-JP" dirty="0"/>
                        <a:t>R5</a:t>
                      </a:r>
                      <a:r>
                        <a:rPr kumimoji="1" lang="ja-JP" altLang="en-US" dirty="0"/>
                        <a:t>年 </a:t>
                      </a:r>
                      <a:r>
                        <a:rPr kumimoji="1" lang="en-US" altLang="ja-JP" dirty="0"/>
                        <a:t>6</a:t>
                      </a:r>
                      <a:r>
                        <a:rPr kumimoji="1" lang="ja-JP" altLang="en-US" dirty="0"/>
                        <a:t>月</a:t>
                      </a:r>
                    </a:p>
                  </a:txBody>
                  <a:tcPr/>
                </a:tc>
                <a:tc>
                  <a:txBody>
                    <a:bodyPr/>
                    <a:lstStyle/>
                    <a:p>
                      <a:pPr algn="r"/>
                      <a:r>
                        <a:rPr kumimoji="1" lang="ja-JP" altLang="en-US" dirty="0"/>
                        <a:t>７名</a:t>
                      </a:r>
                    </a:p>
                  </a:txBody>
                  <a:tcPr/>
                </a:tc>
                <a:tc>
                  <a:txBody>
                    <a:bodyPr/>
                    <a:lstStyle/>
                    <a:p>
                      <a:pPr algn="r"/>
                      <a:r>
                        <a:rPr kumimoji="1" lang="en-US" altLang="ja-JP" dirty="0"/>
                        <a:t>16</a:t>
                      </a:r>
                      <a:r>
                        <a:rPr kumimoji="1" lang="ja-JP" altLang="en-US" dirty="0"/>
                        <a:t>名</a:t>
                      </a:r>
                      <a:endParaRPr kumimoji="1" lang="en-US" altLang="ja-JP" dirty="0"/>
                    </a:p>
                  </a:txBody>
                  <a:tcPr/>
                </a:tc>
                <a:tc>
                  <a:txBody>
                    <a:bodyPr/>
                    <a:lstStyle/>
                    <a:p>
                      <a:pPr algn="r"/>
                      <a:r>
                        <a:rPr kumimoji="1" lang="ja-JP" altLang="en-US" dirty="0"/>
                        <a:t>５名</a:t>
                      </a:r>
                    </a:p>
                  </a:txBody>
                  <a:tcPr/>
                </a:tc>
                <a:tc>
                  <a:txBody>
                    <a:bodyPr/>
                    <a:lstStyle/>
                    <a:p>
                      <a:pPr algn="r"/>
                      <a:r>
                        <a:rPr kumimoji="1" lang="ja-JP" altLang="en-US" dirty="0"/>
                        <a:t>３名</a:t>
                      </a:r>
                    </a:p>
                  </a:txBody>
                  <a:tcPr/>
                </a:tc>
                <a:tc>
                  <a:txBody>
                    <a:bodyPr/>
                    <a:lstStyle/>
                    <a:p>
                      <a:pPr algn="r"/>
                      <a:endParaRPr kumimoji="1" lang="ja-JP" altLang="en-US" dirty="0"/>
                    </a:p>
                  </a:txBody>
                  <a:tcPr/>
                </a:tc>
                <a:extLst>
                  <a:ext uri="{0D108BD9-81ED-4DB2-BD59-A6C34878D82A}">
                    <a16:rowId xmlns:a16="http://schemas.microsoft.com/office/drawing/2014/main" val="2538796867"/>
                  </a:ext>
                </a:extLst>
              </a:tr>
              <a:tr h="372149">
                <a:tc>
                  <a:txBody>
                    <a:bodyPr/>
                    <a:lstStyle/>
                    <a:p>
                      <a:r>
                        <a:rPr kumimoji="1" lang="en-US" altLang="ja-JP" dirty="0"/>
                        <a:t>R5</a:t>
                      </a:r>
                      <a:r>
                        <a:rPr kumimoji="1" lang="ja-JP" altLang="en-US" dirty="0"/>
                        <a:t>年</a:t>
                      </a:r>
                      <a:r>
                        <a:rPr kumimoji="1" lang="en-US" altLang="ja-JP" dirty="0"/>
                        <a:t>12</a:t>
                      </a:r>
                      <a:r>
                        <a:rPr kumimoji="1" lang="ja-JP" altLang="en-US" dirty="0"/>
                        <a:t>月</a:t>
                      </a:r>
                    </a:p>
                  </a:txBody>
                  <a:tcPr/>
                </a:tc>
                <a:tc>
                  <a:txBody>
                    <a:bodyPr/>
                    <a:lstStyle/>
                    <a:p>
                      <a:pPr algn="r"/>
                      <a:r>
                        <a:rPr kumimoji="1" lang="ja-JP" altLang="en-US" dirty="0"/>
                        <a:t>９名</a:t>
                      </a:r>
                    </a:p>
                  </a:txBody>
                  <a:tcPr/>
                </a:tc>
                <a:tc>
                  <a:txBody>
                    <a:bodyPr/>
                    <a:lstStyle/>
                    <a:p>
                      <a:pPr algn="r"/>
                      <a:r>
                        <a:rPr kumimoji="1" lang="en-US" altLang="ja-JP" dirty="0"/>
                        <a:t>15</a:t>
                      </a:r>
                      <a:r>
                        <a:rPr kumimoji="1" lang="ja-JP" altLang="en-US" dirty="0"/>
                        <a:t>名</a:t>
                      </a:r>
                      <a:endParaRPr kumimoji="1" lang="en-US" altLang="ja-JP" dirty="0"/>
                    </a:p>
                  </a:txBody>
                  <a:tcPr/>
                </a:tc>
                <a:tc>
                  <a:txBody>
                    <a:bodyPr/>
                    <a:lstStyle/>
                    <a:p>
                      <a:pPr algn="r"/>
                      <a:r>
                        <a:rPr kumimoji="1" lang="en-US" altLang="ja-JP" dirty="0"/>
                        <a:t> 6 </a:t>
                      </a:r>
                      <a:r>
                        <a:rPr kumimoji="1" lang="ja-JP" altLang="en-US" dirty="0"/>
                        <a:t>名</a:t>
                      </a:r>
                    </a:p>
                  </a:txBody>
                  <a:tcPr/>
                </a:tc>
                <a:tc>
                  <a:txBody>
                    <a:bodyPr/>
                    <a:lstStyle/>
                    <a:p>
                      <a:pPr algn="r"/>
                      <a:r>
                        <a:rPr kumimoji="1" lang="ja-JP" altLang="en-US" dirty="0"/>
                        <a:t>３名</a:t>
                      </a:r>
                    </a:p>
                  </a:txBody>
                  <a:tcPr/>
                </a:tc>
                <a:tc>
                  <a:txBody>
                    <a:bodyPr/>
                    <a:lstStyle/>
                    <a:p>
                      <a:pPr algn="r"/>
                      <a:endParaRPr kumimoji="1" lang="ja-JP" altLang="en-US" dirty="0"/>
                    </a:p>
                  </a:txBody>
                  <a:tcPr/>
                </a:tc>
                <a:extLst>
                  <a:ext uri="{0D108BD9-81ED-4DB2-BD59-A6C34878D82A}">
                    <a16:rowId xmlns:a16="http://schemas.microsoft.com/office/drawing/2014/main" val="1367024423"/>
                  </a:ext>
                </a:extLst>
              </a:tr>
              <a:tr h="372149">
                <a:tc>
                  <a:txBody>
                    <a:bodyPr/>
                    <a:lstStyle/>
                    <a:p>
                      <a:r>
                        <a:rPr kumimoji="1" lang="en-US" altLang="ja-JP" dirty="0"/>
                        <a:t>R6</a:t>
                      </a:r>
                      <a:r>
                        <a:rPr kumimoji="1" lang="ja-JP" altLang="en-US" dirty="0"/>
                        <a:t>年 </a:t>
                      </a:r>
                      <a:r>
                        <a:rPr kumimoji="1" lang="en-US" altLang="ja-JP" dirty="0"/>
                        <a:t>6</a:t>
                      </a:r>
                      <a:r>
                        <a:rPr kumimoji="1" lang="ja-JP" altLang="en-US" dirty="0"/>
                        <a:t>月</a:t>
                      </a:r>
                    </a:p>
                  </a:txBody>
                  <a:tcPr/>
                </a:tc>
                <a:tc>
                  <a:txBody>
                    <a:bodyPr/>
                    <a:lstStyle/>
                    <a:p>
                      <a:pPr algn="r"/>
                      <a:r>
                        <a:rPr kumimoji="1" lang="en-US" altLang="ja-JP" dirty="0"/>
                        <a:t>10</a:t>
                      </a:r>
                      <a:r>
                        <a:rPr kumimoji="1" lang="ja-JP" altLang="en-US" dirty="0"/>
                        <a:t>名</a:t>
                      </a:r>
                    </a:p>
                  </a:txBody>
                  <a:tcPr/>
                </a:tc>
                <a:tc>
                  <a:txBody>
                    <a:bodyPr/>
                    <a:lstStyle/>
                    <a:p>
                      <a:pPr algn="r"/>
                      <a:r>
                        <a:rPr kumimoji="1" lang="en-US" altLang="ja-JP" dirty="0"/>
                        <a:t>17</a:t>
                      </a:r>
                      <a:r>
                        <a:rPr kumimoji="1" lang="ja-JP" altLang="en-US" dirty="0"/>
                        <a:t>名</a:t>
                      </a:r>
                      <a:endParaRPr kumimoji="1" lang="en-US" altLang="ja-JP" dirty="0"/>
                    </a:p>
                  </a:txBody>
                  <a:tcPr/>
                </a:tc>
                <a:tc>
                  <a:txBody>
                    <a:bodyPr/>
                    <a:lstStyle/>
                    <a:p>
                      <a:pPr algn="r"/>
                      <a:r>
                        <a:rPr kumimoji="1" lang="en-US" altLang="ja-JP" dirty="0"/>
                        <a:t>4 </a:t>
                      </a:r>
                      <a:r>
                        <a:rPr kumimoji="1" lang="ja-JP" altLang="en-US" dirty="0"/>
                        <a:t>名</a:t>
                      </a:r>
                    </a:p>
                  </a:txBody>
                  <a:tcPr/>
                </a:tc>
                <a:tc>
                  <a:txBody>
                    <a:bodyPr/>
                    <a:lstStyle/>
                    <a:p>
                      <a:pPr algn="r"/>
                      <a:r>
                        <a:rPr kumimoji="1" lang="en-US" altLang="ja-JP" dirty="0"/>
                        <a:t>4 </a:t>
                      </a:r>
                      <a:r>
                        <a:rPr kumimoji="1" lang="ja-JP" altLang="en-US"/>
                        <a:t>名</a:t>
                      </a:r>
                      <a:endParaRPr kumimoji="1" lang="ja-JP" altLang="en-US" dirty="0"/>
                    </a:p>
                  </a:txBody>
                  <a:tcPr/>
                </a:tc>
                <a:tc>
                  <a:txBody>
                    <a:bodyPr/>
                    <a:lstStyle/>
                    <a:p>
                      <a:pPr algn="r"/>
                      <a:endParaRPr kumimoji="1" lang="ja-JP" altLang="en-US" dirty="0"/>
                    </a:p>
                  </a:txBody>
                  <a:tcPr/>
                </a:tc>
                <a:extLst>
                  <a:ext uri="{0D108BD9-81ED-4DB2-BD59-A6C34878D82A}">
                    <a16:rowId xmlns:a16="http://schemas.microsoft.com/office/drawing/2014/main" val="4257746729"/>
                  </a:ext>
                </a:extLst>
              </a:tr>
            </a:tbl>
          </a:graphicData>
        </a:graphic>
      </p:graphicFrame>
    </p:spTree>
    <p:extLst>
      <p:ext uri="{BB962C8B-B14F-4D97-AF65-F5344CB8AC3E}">
        <p14:creationId xmlns:p14="http://schemas.microsoft.com/office/powerpoint/2010/main" val="3307925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86EC1-9906-48C8-8C70-4E5DDAC2DB0D}"/>
              </a:ext>
            </a:extLst>
          </p:cNvPr>
          <p:cNvSpPr>
            <a:spLocks noGrp="1"/>
          </p:cNvSpPr>
          <p:nvPr>
            <p:ph type="title"/>
          </p:nvPr>
        </p:nvSpPr>
        <p:spPr/>
        <p:txBody>
          <a:bodyPr/>
          <a:lstStyle/>
          <a:p>
            <a:r>
              <a:rPr kumimoji="1" lang="en-US" altLang="ja-JP" dirty="0"/>
              <a:t>2.</a:t>
            </a:r>
            <a:r>
              <a:rPr kumimoji="1" lang="ja-JP" altLang="en-US" dirty="0"/>
              <a:t>活動状況報告</a:t>
            </a:r>
          </a:p>
        </p:txBody>
      </p:sp>
      <p:sp>
        <p:nvSpPr>
          <p:cNvPr id="3" name="コンテンツ プレースホルダー 2">
            <a:extLst>
              <a:ext uri="{FF2B5EF4-FFF2-40B4-BE49-F238E27FC236}">
                <a16:creationId xmlns:a16="http://schemas.microsoft.com/office/drawing/2014/main" id="{E618B4C8-C6B1-435F-ABC0-CC72C9FD8991}"/>
              </a:ext>
            </a:extLst>
          </p:cNvPr>
          <p:cNvSpPr>
            <a:spLocks noGrp="1"/>
          </p:cNvSpPr>
          <p:nvPr>
            <p:ph idx="1"/>
          </p:nvPr>
        </p:nvSpPr>
        <p:spPr/>
        <p:txBody>
          <a:bodyPr>
            <a:normAutofit/>
          </a:bodyPr>
          <a:lstStyle/>
          <a:p>
            <a:pPr marL="0" indent="0">
              <a:buNone/>
            </a:pPr>
            <a:r>
              <a:rPr kumimoji="1" lang="ja-JP" altLang="en-US" dirty="0"/>
              <a:t>・介護度別のサービス内容について</a:t>
            </a:r>
            <a:endParaRPr kumimoji="1" lang="en-US" altLang="ja-JP" dirty="0"/>
          </a:p>
          <a:p>
            <a:pPr marL="0" indent="0">
              <a:buNone/>
            </a:pPr>
            <a:r>
              <a:rPr lang="ja-JP" altLang="en-US" dirty="0"/>
              <a:t>　</a:t>
            </a:r>
            <a:endParaRPr lang="en-US" altLang="ja-JP" dirty="0"/>
          </a:p>
          <a:p>
            <a:pPr marL="0" indent="0">
              <a:buNone/>
            </a:pPr>
            <a:r>
              <a:rPr lang="ja-JP" altLang="en-US" dirty="0"/>
              <a:t>　</a:t>
            </a:r>
            <a:endParaRPr kumimoji="1" lang="ja-JP" altLang="en-US" dirty="0"/>
          </a:p>
        </p:txBody>
      </p:sp>
      <p:graphicFrame>
        <p:nvGraphicFramePr>
          <p:cNvPr id="4" name="表 4">
            <a:extLst>
              <a:ext uri="{FF2B5EF4-FFF2-40B4-BE49-F238E27FC236}">
                <a16:creationId xmlns:a16="http://schemas.microsoft.com/office/drawing/2014/main" id="{E10DB0C7-5FAA-44E5-82E0-92840CABACA0}"/>
              </a:ext>
            </a:extLst>
          </p:cNvPr>
          <p:cNvGraphicFramePr>
            <a:graphicFrameLocks noGrp="1"/>
          </p:cNvGraphicFramePr>
          <p:nvPr>
            <p:extLst>
              <p:ext uri="{D42A27DB-BD31-4B8C-83A1-F6EECF244321}">
                <p14:modId xmlns:p14="http://schemas.microsoft.com/office/powerpoint/2010/main" val="691380103"/>
              </p:ext>
            </p:extLst>
          </p:nvPr>
        </p:nvGraphicFramePr>
        <p:xfrm>
          <a:off x="1422098" y="2722831"/>
          <a:ext cx="9009163" cy="3989333"/>
        </p:xfrm>
        <a:graphic>
          <a:graphicData uri="http://schemas.openxmlformats.org/drawingml/2006/table">
            <a:tbl>
              <a:tblPr firstRow="1" bandRow="1">
                <a:tableStyleId>{5C22544A-7EE6-4342-B048-85BDC9FD1C3A}</a:tableStyleId>
              </a:tblPr>
              <a:tblGrid>
                <a:gridCol w="1444218">
                  <a:extLst>
                    <a:ext uri="{9D8B030D-6E8A-4147-A177-3AD203B41FA5}">
                      <a16:colId xmlns:a16="http://schemas.microsoft.com/office/drawing/2014/main" val="2609073922"/>
                    </a:ext>
                  </a:extLst>
                </a:gridCol>
                <a:gridCol w="7564945">
                  <a:extLst>
                    <a:ext uri="{9D8B030D-6E8A-4147-A177-3AD203B41FA5}">
                      <a16:colId xmlns:a16="http://schemas.microsoft.com/office/drawing/2014/main" val="3255798664"/>
                    </a:ext>
                  </a:extLst>
                </a:gridCol>
              </a:tblGrid>
              <a:tr h="472171">
                <a:tc>
                  <a:txBody>
                    <a:bodyPr/>
                    <a:lstStyle/>
                    <a:p>
                      <a:r>
                        <a:rPr kumimoji="1" lang="ja-JP" altLang="en-US" sz="2400" b="0" dirty="0"/>
                        <a:t>要介護</a:t>
                      </a:r>
                      <a:r>
                        <a:rPr kumimoji="1" lang="en-US" altLang="ja-JP" sz="2400" b="0" dirty="0"/>
                        <a:t>1</a:t>
                      </a:r>
                    </a:p>
                  </a:txBody>
                  <a:tcPr/>
                </a:tc>
                <a:tc>
                  <a:txBody>
                    <a:bodyPr/>
                    <a:lstStyle/>
                    <a:p>
                      <a:r>
                        <a:rPr kumimoji="1" lang="ja-JP" altLang="en-US" sz="2400" b="0" dirty="0"/>
                        <a:t>安否確認・服薬管理・調理・掃除・買い物・入浴見守り</a:t>
                      </a:r>
                    </a:p>
                  </a:txBody>
                  <a:tcPr/>
                </a:tc>
                <a:extLst>
                  <a:ext uri="{0D108BD9-81ED-4DB2-BD59-A6C34878D82A}">
                    <a16:rowId xmlns:a16="http://schemas.microsoft.com/office/drawing/2014/main" val="933132513"/>
                  </a:ext>
                </a:extLst>
              </a:tr>
              <a:tr h="849907">
                <a:tc>
                  <a:txBody>
                    <a:bodyPr/>
                    <a:lstStyle/>
                    <a:p>
                      <a:r>
                        <a:rPr kumimoji="1" lang="ja-JP" altLang="en-US" sz="2400" dirty="0"/>
                        <a:t>要介護</a:t>
                      </a:r>
                      <a:r>
                        <a:rPr kumimoji="1" lang="en-US" altLang="ja-JP" sz="2400" dirty="0"/>
                        <a:t>2</a:t>
                      </a:r>
                      <a:endParaRPr kumimoji="1" lang="ja-JP" altLang="en-US" sz="2400" dirty="0"/>
                    </a:p>
                  </a:txBody>
                  <a:tcPr/>
                </a:tc>
                <a:tc>
                  <a:txBody>
                    <a:bodyPr/>
                    <a:lstStyle/>
                    <a:p>
                      <a:r>
                        <a:rPr kumimoji="1" lang="ja-JP" altLang="en-US" sz="2400" dirty="0"/>
                        <a:t>安否確認・服薬管理・掃除・買い物・入浴見守り（介助）・調理</a:t>
                      </a:r>
                    </a:p>
                  </a:txBody>
                  <a:tcPr/>
                </a:tc>
                <a:extLst>
                  <a:ext uri="{0D108BD9-81ED-4DB2-BD59-A6C34878D82A}">
                    <a16:rowId xmlns:a16="http://schemas.microsoft.com/office/drawing/2014/main" val="3508161298"/>
                  </a:ext>
                </a:extLst>
              </a:tr>
              <a:tr h="899953">
                <a:tc>
                  <a:txBody>
                    <a:bodyPr/>
                    <a:lstStyle/>
                    <a:p>
                      <a:r>
                        <a:rPr kumimoji="1" lang="ja-JP" altLang="en-US" sz="2400" dirty="0"/>
                        <a:t>要介護</a:t>
                      </a:r>
                      <a:r>
                        <a:rPr kumimoji="1" lang="en-US" altLang="ja-JP" sz="2400" dirty="0"/>
                        <a:t>3</a:t>
                      </a:r>
                      <a:endParaRPr kumimoji="1" lang="ja-JP" altLang="en-US" sz="2400" dirty="0"/>
                    </a:p>
                  </a:txBody>
                  <a:tcPr/>
                </a:tc>
                <a:tc>
                  <a:txBody>
                    <a:bodyPr/>
                    <a:lstStyle/>
                    <a:p>
                      <a:r>
                        <a:rPr kumimoji="1" lang="ja-JP" altLang="en-US" sz="2400" dirty="0"/>
                        <a:t>安否確認・服薬介助・入浴介助・戸締り（施錠・解錠）食事の提供</a:t>
                      </a:r>
                      <a:r>
                        <a:rPr kumimoji="1" lang="en-US" altLang="ja-JP" sz="2400" dirty="0"/>
                        <a:t>(</a:t>
                      </a:r>
                      <a:r>
                        <a:rPr kumimoji="1" lang="ja-JP" altLang="en-US" sz="2400" dirty="0"/>
                        <a:t>介助</a:t>
                      </a:r>
                      <a:r>
                        <a:rPr kumimoji="1" lang="en-US" altLang="ja-JP" sz="2400" dirty="0"/>
                        <a:t>)</a:t>
                      </a:r>
                      <a:r>
                        <a:rPr kumimoji="1" lang="ja-JP" altLang="en-US" sz="2400" dirty="0"/>
                        <a:t>・掃除</a:t>
                      </a:r>
                    </a:p>
                  </a:txBody>
                  <a:tcPr/>
                </a:tc>
                <a:extLst>
                  <a:ext uri="{0D108BD9-81ED-4DB2-BD59-A6C34878D82A}">
                    <a16:rowId xmlns:a16="http://schemas.microsoft.com/office/drawing/2014/main" val="3433406387"/>
                  </a:ext>
                </a:extLst>
              </a:tr>
              <a:tr h="472171">
                <a:tc>
                  <a:txBody>
                    <a:bodyPr/>
                    <a:lstStyle/>
                    <a:p>
                      <a:r>
                        <a:rPr kumimoji="1" lang="ja-JP" altLang="en-US" sz="2400" dirty="0"/>
                        <a:t>要介護</a:t>
                      </a:r>
                      <a:r>
                        <a:rPr kumimoji="1" lang="en-US" altLang="ja-JP" sz="2400" dirty="0"/>
                        <a:t>4</a:t>
                      </a:r>
                      <a:endParaRPr kumimoji="1" lang="ja-JP" altLang="en-US" sz="2400" dirty="0"/>
                    </a:p>
                  </a:txBody>
                  <a:tcPr/>
                </a:tc>
                <a:tc>
                  <a:txBody>
                    <a:bodyPr/>
                    <a:lstStyle/>
                    <a:p>
                      <a:r>
                        <a:rPr kumimoji="1" lang="ja-JP" altLang="en-US" sz="2400" dirty="0"/>
                        <a:t>排泄介助・入浴介助・食事見守り介助</a:t>
                      </a:r>
                    </a:p>
                  </a:txBody>
                  <a:tcPr/>
                </a:tc>
                <a:extLst>
                  <a:ext uri="{0D108BD9-81ED-4DB2-BD59-A6C34878D82A}">
                    <a16:rowId xmlns:a16="http://schemas.microsoft.com/office/drawing/2014/main" val="2022332464"/>
                  </a:ext>
                </a:extLst>
              </a:tr>
              <a:tr h="472171">
                <a:tc>
                  <a:txBody>
                    <a:bodyPr/>
                    <a:lstStyle/>
                    <a:p>
                      <a:r>
                        <a:rPr kumimoji="1" lang="ja-JP" altLang="en-US" sz="2400" dirty="0"/>
                        <a:t>要介護</a:t>
                      </a:r>
                      <a:r>
                        <a:rPr kumimoji="1" lang="en-US" altLang="ja-JP" sz="2400" dirty="0"/>
                        <a:t>5</a:t>
                      </a:r>
                      <a:endParaRPr kumimoji="1" lang="ja-JP" alt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排泄介助・食事介助・戸締り（施錠・解錠）</a:t>
                      </a:r>
                      <a:endParaRPr kumimoji="1" lang="en-US" altLang="ja-JP" sz="2400" dirty="0"/>
                    </a:p>
                  </a:txBody>
                  <a:tcPr/>
                </a:tc>
                <a:extLst>
                  <a:ext uri="{0D108BD9-81ED-4DB2-BD59-A6C34878D82A}">
                    <a16:rowId xmlns:a16="http://schemas.microsoft.com/office/drawing/2014/main" val="3260969845"/>
                  </a:ext>
                </a:extLst>
              </a:tr>
              <a:tr h="472171">
                <a:tc>
                  <a:txBody>
                    <a:bodyPr/>
                    <a:lstStyle/>
                    <a:p>
                      <a:r>
                        <a:rPr kumimoji="1" lang="ja-JP" altLang="en-US" sz="2400" dirty="0"/>
                        <a:t>保険外</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受診・買物付添い・エアコンフィルター清掃</a:t>
                      </a:r>
                      <a:endParaRPr kumimoji="1" lang="en-US" altLang="ja-JP" sz="2400" dirty="0"/>
                    </a:p>
                  </a:txBody>
                  <a:tcPr/>
                </a:tc>
                <a:extLst>
                  <a:ext uri="{0D108BD9-81ED-4DB2-BD59-A6C34878D82A}">
                    <a16:rowId xmlns:a16="http://schemas.microsoft.com/office/drawing/2014/main" val="3469158746"/>
                  </a:ext>
                </a:extLst>
              </a:tr>
            </a:tbl>
          </a:graphicData>
        </a:graphic>
      </p:graphicFrame>
    </p:spTree>
    <p:extLst>
      <p:ext uri="{BB962C8B-B14F-4D97-AF65-F5344CB8AC3E}">
        <p14:creationId xmlns:p14="http://schemas.microsoft.com/office/powerpoint/2010/main" val="3989194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86EC1-9906-48C8-8C70-4E5DDAC2DB0D}"/>
              </a:ext>
            </a:extLst>
          </p:cNvPr>
          <p:cNvSpPr>
            <a:spLocks noGrp="1"/>
          </p:cNvSpPr>
          <p:nvPr>
            <p:ph type="title"/>
          </p:nvPr>
        </p:nvSpPr>
        <p:spPr/>
        <p:txBody>
          <a:bodyPr>
            <a:normAutofit/>
          </a:bodyPr>
          <a:lstStyle/>
          <a:p>
            <a:r>
              <a:rPr kumimoji="1" lang="en-US" altLang="ja-JP" sz="3600" dirty="0"/>
              <a:t>3.</a:t>
            </a:r>
            <a:r>
              <a:rPr kumimoji="1" lang="ja-JP" altLang="en-US" sz="3600" dirty="0"/>
              <a:t>サービスの質の向上に係る事項（職員体制）</a:t>
            </a:r>
          </a:p>
        </p:txBody>
      </p:sp>
      <p:sp>
        <p:nvSpPr>
          <p:cNvPr id="3" name="コンテンツ プレースホルダー 2">
            <a:extLst>
              <a:ext uri="{FF2B5EF4-FFF2-40B4-BE49-F238E27FC236}">
                <a16:creationId xmlns:a16="http://schemas.microsoft.com/office/drawing/2014/main" id="{E618B4C8-C6B1-435F-ABC0-CC72C9FD8991}"/>
              </a:ext>
            </a:extLst>
          </p:cNvPr>
          <p:cNvSpPr>
            <a:spLocks noGrp="1"/>
          </p:cNvSpPr>
          <p:nvPr>
            <p:ph idx="1"/>
          </p:nvPr>
        </p:nvSpPr>
        <p:spPr/>
        <p:txBody>
          <a:bodyPr>
            <a:normAutofit/>
          </a:bodyPr>
          <a:lstStyle/>
          <a:p>
            <a:pPr marL="0" indent="0">
              <a:buNone/>
            </a:pPr>
            <a:r>
              <a:rPr kumimoji="1" lang="ja-JP" altLang="en-US" dirty="0"/>
              <a:t>・職員体制（Ｒ</a:t>
            </a:r>
            <a:r>
              <a:rPr kumimoji="1" lang="en-US" altLang="ja-JP" dirty="0"/>
              <a:t>6</a:t>
            </a:r>
            <a:r>
              <a:rPr lang="en-US" altLang="ja-JP" dirty="0"/>
              <a:t>.6</a:t>
            </a:r>
            <a:r>
              <a:rPr lang="ja-JP" altLang="en-US" dirty="0"/>
              <a:t>月現在）</a:t>
            </a:r>
            <a:endParaRPr lang="en-US" altLang="ja-JP" dirty="0"/>
          </a:p>
          <a:p>
            <a:pPr marL="0" indent="0">
              <a:buNone/>
            </a:pPr>
            <a:r>
              <a:rPr lang="ja-JP" altLang="en-US" dirty="0"/>
              <a:t>　管理者：介護福祉士</a:t>
            </a:r>
            <a:endParaRPr lang="en-US" altLang="ja-JP" dirty="0"/>
          </a:p>
          <a:p>
            <a:pPr marL="0" indent="0">
              <a:buNone/>
            </a:pPr>
            <a:r>
              <a:rPr lang="ja-JP" altLang="en-US" dirty="0"/>
              <a:t>　オペレーター：</a:t>
            </a:r>
            <a:r>
              <a:rPr lang="en-US" altLang="ja-JP" dirty="0"/>
              <a:t>6</a:t>
            </a:r>
            <a:r>
              <a:rPr lang="ja-JP" altLang="en-US" dirty="0"/>
              <a:t>名（介護福祉士）</a:t>
            </a:r>
            <a:endParaRPr lang="en-US" altLang="ja-JP" dirty="0"/>
          </a:p>
          <a:p>
            <a:pPr marL="0" indent="0">
              <a:buNone/>
            </a:pPr>
            <a:r>
              <a:rPr lang="ja-JP" altLang="en-US" dirty="0"/>
              <a:t>　計画作成責任者：</a:t>
            </a:r>
            <a:r>
              <a:rPr lang="en-US" altLang="ja-JP" dirty="0"/>
              <a:t>2</a:t>
            </a:r>
            <a:r>
              <a:rPr lang="ja-JP" altLang="en-US" dirty="0"/>
              <a:t>名（介護福祉士）</a:t>
            </a:r>
            <a:endParaRPr lang="en-US" altLang="ja-JP" dirty="0"/>
          </a:p>
          <a:p>
            <a:pPr marL="0" indent="0">
              <a:buNone/>
            </a:pPr>
            <a:r>
              <a:rPr lang="ja-JP" altLang="en-US" dirty="0"/>
              <a:t>　定期・随時訪問介護員：</a:t>
            </a:r>
            <a:r>
              <a:rPr lang="en-US" altLang="ja-JP" dirty="0"/>
              <a:t>9</a:t>
            </a:r>
            <a:r>
              <a:rPr lang="ja-JP" altLang="en-US" dirty="0"/>
              <a:t>名（介護福祉士</a:t>
            </a:r>
            <a:r>
              <a:rPr lang="en-US" altLang="ja-JP" dirty="0"/>
              <a:t>7</a:t>
            </a:r>
            <a:r>
              <a:rPr lang="ja-JP" altLang="en-US" dirty="0"/>
              <a:t>名　他</a:t>
            </a:r>
            <a:r>
              <a:rPr lang="en-US" altLang="ja-JP" dirty="0"/>
              <a:t>2</a:t>
            </a:r>
            <a:r>
              <a:rPr lang="ja-JP" altLang="en-US" dirty="0"/>
              <a:t>名）</a:t>
            </a:r>
            <a:endParaRPr lang="en-US" altLang="ja-JP" dirty="0"/>
          </a:p>
          <a:p>
            <a:pPr marL="0" indent="0">
              <a:buNone/>
            </a:pPr>
            <a:r>
              <a:rPr lang="ja-JP" altLang="en-US" dirty="0"/>
              <a:t>　</a:t>
            </a:r>
            <a:endParaRPr lang="en-US" altLang="ja-JP" dirty="0"/>
          </a:p>
          <a:p>
            <a:pPr marL="0" indent="0">
              <a:buNone/>
            </a:pPr>
            <a:r>
              <a:rPr lang="ja-JP" altLang="en-US" dirty="0"/>
              <a:t>　</a:t>
            </a:r>
            <a:endParaRPr kumimoji="1" lang="ja-JP" altLang="en-US" dirty="0"/>
          </a:p>
        </p:txBody>
      </p:sp>
    </p:spTree>
    <p:extLst>
      <p:ext uri="{BB962C8B-B14F-4D97-AF65-F5344CB8AC3E}">
        <p14:creationId xmlns:p14="http://schemas.microsoft.com/office/powerpoint/2010/main" val="2354515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86EC1-9906-48C8-8C70-4E5DDAC2DB0D}"/>
              </a:ext>
            </a:extLst>
          </p:cNvPr>
          <p:cNvSpPr>
            <a:spLocks noGrp="1"/>
          </p:cNvSpPr>
          <p:nvPr>
            <p:ph type="title"/>
          </p:nvPr>
        </p:nvSpPr>
        <p:spPr/>
        <p:txBody>
          <a:bodyPr>
            <a:normAutofit/>
          </a:bodyPr>
          <a:lstStyle/>
          <a:p>
            <a:r>
              <a:rPr kumimoji="1" lang="en-US" altLang="ja-JP" sz="3600" dirty="0"/>
              <a:t>3.</a:t>
            </a:r>
            <a:r>
              <a:rPr kumimoji="1" lang="ja-JP" altLang="en-US" sz="3600" dirty="0"/>
              <a:t>サービスの質の向上に係る事項（研修計画）</a:t>
            </a:r>
          </a:p>
        </p:txBody>
      </p:sp>
      <p:graphicFrame>
        <p:nvGraphicFramePr>
          <p:cNvPr id="14" name="表 14">
            <a:extLst>
              <a:ext uri="{FF2B5EF4-FFF2-40B4-BE49-F238E27FC236}">
                <a16:creationId xmlns:a16="http://schemas.microsoft.com/office/drawing/2014/main" id="{B6701CE3-AC12-4E46-95DE-CA6B80613194}"/>
              </a:ext>
            </a:extLst>
          </p:cNvPr>
          <p:cNvGraphicFramePr>
            <a:graphicFrameLocks noGrp="1"/>
          </p:cNvGraphicFramePr>
          <p:nvPr>
            <p:ph idx="1"/>
            <p:extLst>
              <p:ext uri="{D42A27DB-BD31-4B8C-83A1-F6EECF244321}">
                <p14:modId xmlns:p14="http://schemas.microsoft.com/office/powerpoint/2010/main" val="714153902"/>
              </p:ext>
            </p:extLst>
          </p:nvPr>
        </p:nvGraphicFramePr>
        <p:xfrm>
          <a:off x="565468" y="1848504"/>
          <a:ext cx="10682539" cy="3702983"/>
        </p:xfrm>
        <a:graphic>
          <a:graphicData uri="http://schemas.openxmlformats.org/drawingml/2006/table">
            <a:tbl>
              <a:tblPr firstRow="1" bandRow="1">
                <a:tableStyleId>{5C22544A-7EE6-4342-B048-85BDC9FD1C3A}</a:tableStyleId>
              </a:tblPr>
              <a:tblGrid>
                <a:gridCol w="2008976">
                  <a:extLst>
                    <a:ext uri="{9D8B030D-6E8A-4147-A177-3AD203B41FA5}">
                      <a16:colId xmlns:a16="http://schemas.microsoft.com/office/drawing/2014/main" val="846866655"/>
                    </a:ext>
                  </a:extLst>
                </a:gridCol>
                <a:gridCol w="8673563">
                  <a:extLst>
                    <a:ext uri="{9D8B030D-6E8A-4147-A177-3AD203B41FA5}">
                      <a16:colId xmlns:a16="http://schemas.microsoft.com/office/drawing/2014/main" val="1566285176"/>
                    </a:ext>
                  </a:extLst>
                </a:gridCol>
              </a:tblGrid>
              <a:tr h="329670">
                <a:tc>
                  <a:txBody>
                    <a:bodyPr/>
                    <a:lstStyle/>
                    <a:p>
                      <a:pPr algn="ctr"/>
                      <a:r>
                        <a:rPr kumimoji="1" lang="ja-JP" altLang="en-US" dirty="0"/>
                        <a:t>開催月</a:t>
                      </a:r>
                    </a:p>
                  </a:txBody>
                  <a:tcPr/>
                </a:tc>
                <a:tc>
                  <a:txBody>
                    <a:bodyPr/>
                    <a:lstStyle/>
                    <a:p>
                      <a:pPr algn="ctr"/>
                      <a:r>
                        <a:rPr kumimoji="1" lang="ja-JP" altLang="en-US" dirty="0"/>
                        <a:t>研修内容</a:t>
                      </a:r>
                    </a:p>
                  </a:txBody>
                  <a:tcPr/>
                </a:tc>
                <a:extLst>
                  <a:ext uri="{0D108BD9-81ED-4DB2-BD59-A6C34878D82A}">
                    <a16:rowId xmlns:a16="http://schemas.microsoft.com/office/drawing/2014/main" val="226028286"/>
                  </a:ext>
                </a:extLst>
              </a:tr>
              <a:tr h="329670">
                <a:tc>
                  <a:txBody>
                    <a:bodyPr/>
                    <a:lstStyle/>
                    <a:p>
                      <a:pPr algn="ctr"/>
                      <a:r>
                        <a:rPr kumimoji="1" lang="en-US" altLang="ja-JP" dirty="0"/>
                        <a:t> R6.5</a:t>
                      </a:r>
                      <a:endParaRPr kumimoji="1" lang="ja-JP" altLang="en-US" dirty="0"/>
                    </a:p>
                  </a:txBody>
                  <a:tcPr/>
                </a:tc>
                <a:tc>
                  <a:txBody>
                    <a:bodyPr/>
                    <a:lstStyle/>
                    <a:p>
                      <a:r>
                        <a:rPr kumimoji="1" lang="ja-JP" altLang="en-US" dirty="0"/>
                        <a:t>食中毒予防</a:t>
                      </a:r>
                      <a:endParaRPr kumimoji="1" lang="en-US" altLang="ja-JP" dirty="0"/>
                    </a:p>
                  </a:txBody>
                  <a:tcPr/>
                </a:tc>
                <a:extLst>
                  <a:ext uri="{0D108BD9-81ED-4DB2-BD59-A6C34878D82A}">
                    <a16:rowId xmlns:a16="http://schemas.microsoft.com/office/drawing/2014/main" val="752352399"/>
                  </a:ext>
                </a:extLst>
              </a:tr>
              <a:tr h="329670">
                <a:tc>
                  <a:txBody>
                    <a:bodyPr/>
                    <a:lstStyle/>
                    <a:p>
                      <a:pPr algn="ctr"/>
                      <a:r>
                        <a:rPr kumimoji="1" lang="ja-JP" altLang="en-US" dirty="0"/>
                        <a:t>Ｒ</a:t>
                      </a:r>
                      <a:r>
                        <a:rPr kumimoji="1" lang="en-US" altLang="ja-JP" dirty="0"/>
                        <a:t>6.6</a:t>
                      </a:r>
                      <a:endParaRPr kumimoji="1" lang="ja-JP" altLang="en-US" dirty="0"/>
                    </a:p>
                  </a:txBody>
                  <a:tcPr/>
                </a:tc>
                <a:tc>
                  <a:txBody>
                    <a:bodyPr/>
                    <a:lstStyle/>
                    <a:p>
                      <a:r>
                        <a:rPr kumimoji="1" lang="ja-JP" altLang="en-US" dirty="0"/>
                        <a:t>事故防止・再発防止</a:t>
                      </a:r>
                      <a:endParaRPr kumimoji="1" lang="en-US" altLang="ja-JP" dirty="0"/>
                    </a:p>
                  </a:txBody>
                  <a:tcPr/>
                </a:tc>
                <a:extLst>
                  <a:ext uri="{0D108BD9-81ED-4DB2-BD59-A6C34878D82A}">
                    <a16:rowId xmlns:a16="http://schemas.microsoft.com/office/drawing/2014/main" val="1520329388"/>
                  </a:ext>
                </a:extLst>
              </a:tr>
              <a:tr h="329670">
                <a:tc>
                  <a:txBody>
                    <a:bodyPr/>
                    <a:lstStyle/>
                    <a:p>
                      <a:pPr algn="ctr"/>
                      <a:r>
                        <a:rPr kumimoji="1" lang="ja-JP" altLang="en-US" dirty="0"/>
                        <a:t>Ｒ</a:t>
                      </a:r>
                      <a:r>
                        <a:rPr kumimoji="1" lang="en-US" altLang="ja-JP" dirty="0"/>
                        <a:t>6.7</a:t>
                      </a:r>
                      <a:endParaRPr kumimoji="1" lang="ja-JP" altLang="en-US" dirty="0"/>
                    </a:p>
                  </a:txBody>
                  <a:tcPr/>
                </a:tc>
                <a:tc>
                  <a:txBody>
                    <a:bodyPr/>
                    <a:lstStyle/>
                    <a:p>
                      <a:r>
                        <a:rPr kumimoji="1" lang="ja-JP" altLang="en-US" dirty="0"/>
                        <a:t>接遇</a:t>
                      </a:r>
                      <a:endParaRPr kumimoji="1" lang="en-US" altLang="ja-JP" dirty="0"/>
                    </a:p>
                  </a:txBody>
                  <a:tcPr/>
                </a:tc>
                <a:extLst>
                  <a:ext uri="{0D108BD9-81ED-4DB2-BD59-A6C34878D82A}">
                    <a16:rowId xmlns:a16="http://schemas.microsoft.com/office/drawing/2014/main" val="2648174310"/>
                  </a:ext>
                </a:extLst>
              </a:tr>
              <a:tr h="329670">
                <a:tc>
                  <a:txBody>
                    <a:bodyPr/>
                    <a:lstStyle/>
                    <a:p>
                      <a:pPr algn="ctr"/>
                      <a:r>
                        <a:rPr kumimoji="1" lang="ja-JP" altLang="en-US" dirty="0"/>
                        <a:t>Ｒ</a:t>
                      </a:r>
                      <a:r>
                        <a:rPr kumimoji="1" lang="en-US" altLang="ja-JP" dirty="0"/>
                        <a:t>6.8</a:t>
                      </a:r>
                      <a:endParaRPr kumimoji="1" lang="ja-JP" altLang="en-US" dirty="0"/>
                    </a:p>
                  </a:txBody>
                  <a:tcPr/>
                </a:tc>
                <a:tc>
                  <a:txBody>
                    <a:bodyPr/>
                    <a:lstStyle/>
                    <a:p>
                      <a:r>
                        <a:rPr kumimoji="1" lang="ja-JP" altLang="en-US" dirty="0"/>
                        <a:t>認知症の理解</a:t>
                      </a:r>
                    </a:p>
                  </a:txBody>
                  <a:tcPr/>
                </a:tc>
                <a:extLst>
                  <a:ext uri="{0D108BD9-81ED-4DB2-BD59-A6C34878D82A}">
                    <a16:rowId xmlns:a16="http://schemas.microsoft.com/office/drawing/2014/main" val="854108501"/>
                  </a:ext>
                </a:extLst>
              </a:tr>
              <a:tr h="395163">
                <a:tc>
                  <a:txBody>
                    <a:bodyPr/>
                    <a:lstStyle/>
                    <a:p>
                      <a:pPr algn="ctr"/>
                      <a:r>
                        <a:rPr kumimoji="1" lang="ja-JP" altLang="en-US" dirty="0"/>
                        <a:t>Ｒ</a:t>
                      </a:r>
                      <a:r>
                        <a:rPr kumimoji="1" lang="en-US" altLang="ja-JP" dirty="0"/>
                        <a:t>6.9</a:t>
                      </a:r>
                      <a:endParaRPr kumimoji="1" lang="ja-JP" altLang="en-US" dirty="0"/>
                    </a:p>
                  </a:txBody>
                  <a:tcPr/>
                </a:tc>
                <a:tc>
                  <a:txBody>
                    <a:bodyPr/>
                    <a:lstStyle/>
                    <a:p>
                      <a:r>
                        <a:rPr kumimoji="1" lang="ja-JP" altLang="en-US" dirty="0"/>
                        <a:t>リスクマネジメント</a:t>
                      </a:r>
                    </a:p>
                  </a:txBody>
                  <a:tcPr/>
                </a:tc>
                <a:extLst>
                  <a:ext uri="{0D108BD9-81ED-4DB2-BD59-A6C34878D82A}">
                    <a16:rowId xmlns:a16="http://schemas.microsoft.com/office/drawing/2014/main" val="3277570615"/>
                  </a:ext>
                </a:extLst>
              </a:tr>
              <a:tr h="381740">
                <a:tc>
                  <a:txBody>
                    <a:bodyPr/>
                    <a:lstStyle/>
                    <a:p>
                      <a:pPr algn="ctr"/>
                      <a:r>
                        <a:rPr kumimoji="1" lang="ja-JP" altLang="en-US" dirty="0"/>
                        <a:t>Ｒ</a:t>
                      </a:r>
                      <a:r>
                        <a:rPr kumimoji="1" lang="en-US" altLang="ja-JP" dirty="0"/>
                        <a:t>6.10</a:t>
                      </a:r>
                      <a:endParaRPr kumimoji="1" lang="ja-JP" altLang="en-US" dirty="0"/>
                    </a:p>
                  </a:txBody>
                  <a:tcPr/>
                </a:tc>
                <a:tc>
                  <a:txBody>
                    <a:bodyPr/>
                    <a:lstStyle/>
                    <a:p>
                      <a:r>
                        <a:rPr kumimoji="1" lang="ja-JP" altLang="en-US" dirty="0"/>
                        <a:t>感染症</a:t>
                      </a:r>
                    </a:p>
                  </a:txBody>
                  <a:tcPr/>
                </a:tc>
                <a:extLst>
                  <a:ext uri="{0D108BD9-81ED-4DB2-BD59-A6C34878D82A}">
                    <a16:rowId xmlns:a16="http://schemas.microsoft.com/office/drawing/2014/main" val="3092854132"/>
                  </a:ext>
                </a:extLst>
              </a:tr>
              <a:tr h="352636">
                <a:tc>
                  <a:txBody>
                    <a:bodyPr/>
                    <a:lstStyle/>
                    <a:p>
                      <a:pPr algn="ctr"/>
                      <a:r>
                        <a:rPr kumimoji="1" lang="en-US" altLang="ja-JP" dirty="0"/>
                        <a:t>R6.11</a:t>
                      </a:r>
                      <a:endParaRPr kumimoji="1" lang="ja-JP" altLang="en-US" dirty="0"/>
                    </a:p>
                  </a:txBody>
                  <a:tcPr/>
                </a:tc>
                <a:tc>
                  <a:txBody>
                    <a:bodyPr/>
                    <a:lstStyle/>
                    <a:p>
                      <a:r>
                        <a:rPr kumimoji="1" lang="ja-JP" altLang="en-US" dirty="0"/>
                        <a:t>身体介護、介護技術の基本</a:t>
                      </a:r>
                    </a:p>
                  </a:txBody>
                  <a:tcPr/>
                </a:tc>
                <a:extLst>
                  <a:ext uri="{0D108BD9-81ED-4DB2-BD59-A6C34878D82A}">
                    <a16:rowId xmlns:a16="http://schemas.microsoft.com/office/drawing/2014/main" val="2060313605"/>
                  </a:ext>
                </a:extLst>
              </a:tr>
              <a:tr h="329670">
                <a:tc>
                  <a:txBody>
                    <a:bodyPr/>
                    <a:lstStyle/>
                    <a:p>
                      <a:pPr algn="ctr"/>
                      <a:r>
                        <a:rPr kumimoji="1" lang="en-US" altLang="ja-JP" dirty="0"/>
                        <a:t>R7.2</a:t>
                      </a:r>
                      <a:endParaRPr kumimoji="1" lang="ja-JP" altLang="en-US" dirty="0"/>
                    </a:p>
                  </a:txBody>
                  <a:tcPr/>
                </a:tc>
                <a:tc>
                  <a:txBody>
                    <a:bodyPr/>
                    <a:lstStyle/>
                    <a:p>
                      <a:r>
                        <a:rPr kumimoji="1" lang="ja-JP" altLang="en-US" dirty="0"/>
                        <a:t>倫理法令遵守　虐待防止　プライバシー保護</a:t>
                      </a:r>
                    </a:p>
                  </a:txBody>
                  <a:tcPr/>
                </a:tc>
                <a:extLst>
                  <a:ext uri="{0D108BD9-81ED-4DB2-BD59-A6C34878D82A}">
                    <a16:rowId xmlns:a16="http://schemas.microsoft.com/office/drawing/2014/main" val="3311205576"/>
                  </a:ext>
                </a:extLst>
              </a:tr>
              <a:tr h="329670">
                <a:tc>
                  <a:txBody>
                    <a:bodyPr/>
                    <a:lstStyle/>
                    <a:p>
                      <a:pPr algn="ctr"/>
                      <a:r>
                        <a:rPr kumimoji="1" lang="en-US" altLang="ja-JP" dirty="0"/>
                        <a:t>R7.3</a:t>
                      </a:r>
                      <a:endParaRPr kumimoji="1" lang="ja-JP" altLang="en-US" dirty="0"/>
                    </a:p>
                  </a:txBody>
                  <a:tcPr/>
                </a:tc>
                <a:tc>
                  <a:txBody>
                    <a:bodyPr/>
                    <a:lstStyle/>
                    <a:p>
                      <a:r>
                        <a:rPr kumimoji="1" lang="ja-JP" altLang="en-US" dirty="0"/>
                        <a:t>精神的ケア</a:t>
                      </a:r>
                    </a:p>
                  </a:txBody>
                  <a:tcPr/>
                </a:tc>
                <a:extLst>
                  <a:ext uri="{0D108BD9-81ED-4DB2-BD59-A6C34878D82A}">
                    <a16:rowId xmlns:a16="http://schemas.microsoft.com/office/drawing/2014/main" val="3489293438"/>
                  </a:ext>
                </a:extLst>
              </a:tr>
            </a:tbl>
          </a:graphicData>
        </a:graphic>
      </p:graphicFrame>
    </p:spTree>
    <p:extLst>
      <p:ext uri="{BB962C8B-B14F-4D97-AF65-F5344CB8AC3E}">
        <p14:creationId xmlns:p14="http://schemas.microsoft.com/office/powerpoint/2010/main" val="4174741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86EC1-9906-48C8-8C70-4E5DDAC2DB0D}"/>
              </a:ext>
            </a:extLst>
          </p:cNvPr>
          <p:cNvSpPr>
            <a:spLocks noGrp="1"/>
          </p:cNvSpPr>
          <p:nvPr>
            <p:ph type="title"/>
          </p:nvPr>
        </p:nvSpPr>
        <p:spPr/>
        <p:txBody>
          <a:bodyPr>
            <a:normAutofit/>
          </a:bodyPr>
          <a:lstStyle/>
          <a:p>
            <a:r>
              <a:rPr kumimoji="1" lang="en-US" altLang="ja-JP" sz="3200" dirty="0"/>
              <a:t>3.</a:t>
            </a:r>
            <a:r>
              <a:rPr kumimoji="1" lang="ja-JP" altLang="en-US" sz="3200" dirty="0"/>
              <a:t>サービスの質の向上に係る事項（事故・ヒヤリ）</a:t>
            </a:r>
          </a:p>
        </p:txBody>
      </p:sp>
      <p:sp>
        <p:nvSpPr>
          <p:cNvPr id="3" name="コンテンツ プレースホルダー 2">
            <a:extLst>
              <a:ext uri="{FF2B5EF4-FFF2-40B4-BE49-F238E27FC236}">
                <a16:creationId xmlns:a16="http://schemas.microsoft.com/office/drawing/2014/main" id="{E618B4C8-C6B1-435F-ABC0-CC72C9FD8991}"/>
              </a:ext>
            </a:extLst>
          </p:cNvPr>
          <p:cNvSpPr>
            <a:spLocks noGrp="1"/>
          </p:cNvSpPr>
          <p:nvPr>
            <p:ph idx="1"/>
          </p:nvPr>
        </p:nvSpPr>
        <p:spPr/>
        <p:txBody>
          <a:bodyPr>
            <a:normAutofit/>
          </a:bodyPr>
          <a:lstStyle/>
          <a:p>
            <a:pPr marL="0" indent="0">
              <a:buNone/>
            </a:pPr>
            <a:r>
              <a:rPr lang="ja-JP" altLang="en-US" sz="2400" dirty="0"/>
              <a:t>事故分析（</a:t>
            </a:r>
            <a:r>
              <a:rPr lang="en-US" altLang="ja-JP" sz="2400" dirty="0"/>
              <a:t>R5. 6</a:t>
            </a:r>
            <a:r>
              <a:rPr lang="ja-JP" altLang="en-US" sz="2400" dirty="0"/>
              <a:t>～　</a:t>
            </a:r>
            <a:r>
              <a:rPr lang="en-US" altLang="ja-JP" sz="2400" dirty="0"/>
              <a:t>R5. 12</a:t>
            </a:r>
            <a:r>
              <a:rPr lang="ja-JP" altLang="en-US" sz="2400" dirty="0"/>
              <a:t>　）</a:t>
            </a:r>
            <a:endParaRPr lang="en-US" altLang="ja-JP" sz="2400" dirty="0"/>
          </a:p>
          <a:p>
            <a:pPr marL="0" indent="0">
              <a:buNone/>
            </a:pPr>
            <a:r>
              <a:rPr kumimoji="1" lang="ja-JP" altLang="en-US" sz="2400" dirty="0"/>
              <a:t>　事故・ヒヤリハット</a:t>
            </a:r>
            <a:endParaRPr kumimoji="1" lang="en-US" altLang="ja-JP" sz="2400" dirty="0"/>
          </a:p>
          <a:p>
            <a:pPr marL="0" indent="0">
              <a:buNone/>
            </a:pPr>
            <a:r>
              <a:rPr lang="ja-JP" altLang="en-US" sz="2400" dirty="0"/>
              <a:t>　</a:t>
            </a:r>
            <a:endParaRPr lang="en-US" altLang="ja-JP" sz="2400" dirty="0"/>
          </a:p>
          <a:p>
            <a:pPr marL="0" indent="0">
              <a:buNone/>
            </a:pPr>
            <a:r>
              <a:rPr lang="ja-JP" altLang="en-US" sz="2400" dirty="0"/>
              <a:t>　</a:t>
            </a:r>
            <a:r>
              <a:rPr lang="ja-JP" altLang="en-US" sz="1800" dirty="0"/>
              <a:t>・今後の課題</a:t>
            </a:r>
            <a:endParaRPr lang="en-US" altLang="ja-JP" sz="1800" dirty="0"/>
          </a:p>
          <a:p>
            <a:pPr marL="0" indent="0">
              <a:buNone/>
            </a:pPr>
            <a:r>
              <a:rPr lang="ja-JP" altLang="en-US" sz="1800" dirty="0"/>
              <a:t>　　お客様の</a:t>
            </a:r>
            <a:r>
              <a:rPr lang="en-US" altLang="ja-JP" sz="1800" dirty="0"/>
              <a:t>ADL</a:t>
            </a:r>
            <a:r>
              <a:rPr lang="ja-JP" altLang="en-US" sz="1800" dirty="0"/>
              <a:t>を理解し</a:t>
            </a:r>
            <a:endParaRPr lang="en-US" altLang="ja-JP" sz="1800" dirty="0"/>
          </a:p>
          <a:p>
            <a:pPr marL="0" indent="0">
              <a:buNone/>
            </a:pPr>
            <a:r>
              <a:rPr lang="ja-JP" altLang="en-US" sz="1800" dirty="0"/>
              <a:t>　次に起こるかもしれない行動を</a:t>
            </a:r>
            <a:endParaRPr lang="en-US" altLang="ja-JP" sz="1800" dirty="0"/>
          </a:p>
          <a:p>
            <a:pPr marL="0" indent="0">
              <a:buNone/>
            </a:pPr>
            <a:r>
              <a:rPr lang="ja-JP" altLang="en-US" sz="1800" dirty="0"/>
              <a:t>　想定した介助を行なう。</a:t>
            </a:r>
            <a:endParaRPr lang="en-US" altLang="ja-JP" sz="1800" dirty="0"/>
          </a:p>
          <a:p>
            <a:pPr marL="0" indent="0">
              <a:buNone/>
            </a:pPr>
            <a:r>
              <a:rPr lang="ja-JP" altLang="en-US" sz="1800" dirty="0"/>
              <a:t>　</a:t>
            </a:r>
            <a:endParaRPr lang="en-US" altLang="ja-JP" sz="1800" dirty="0"/>
          </a:p>
          <a:p>
            <a:pPr marL="0" indent="0">
              <a:buNone/>
            </a:pPr>
            <a:r>
              <a:rPr lang="ja-JP" altLang="en-US" sz="1800" dirty="0"/>
              <a:t>　　</a:t>
            </a:r>
            <a:endParaRPr lang="en-US" altLang="ja-JP" sz="1800" dirty="0"/>
          </a:p>
          <a:p>
            <a:pPr marL="0" indent="0">
              <a:buNone/>
            </a:pPr>
            <a:r>
              <a:rPr lang="ja-JP" altLang="en-US" sz="1800" dirty="0"/>
              <a:t>　　</a:t>
            </a:r>
            <a:endParaRPr lang="en-US" altLang="ja-JP" sz="1800" dirty="0"/>
          </a:p>
        </p:txBody>
      </p:sp>
      <p:graphicFrame>
        <p:nvGraphicFramePr>
          <p:cNvPr id="4" name="表 4">
            <a:extLst>
              <a:ext uri="{FF2B5EF4-FFF2-40B4-BE49-F238E27FC236}">
                <a16:creationId xmlns:a16="http://schemas.microsoft.com/office/drawing/2014/main" id="{FBB02208-D6C7-4325-96A5-0798104DB0CA}"/>
              </a:ext>
            </a:extLst>
          </p:cNvPr>
          <p:cNvGraphicFramePr>
            <a:graphicFrameLocks noGrp="1"/>
          </p:cNvGraphicFramePr>
          <p:nvPr>
            <p:extLst>
              <p:ext uri="{D42A27DB-BD31-4B8C-83A1-F6EECF244321}">
                <p14:modId xmlns:p14="http://schemas.microsoft.com/office/powerpoint/2010/main" val="1745881312"/>
              </p:ext>
            </p:extLst>
          </p:nvPr>
        </p:nvGraphicFramePr>
        <p:xfrm>
          <a:off x="5672830" y="3429000"/>
          <a:ext cx="4154750" cy="2194560"/>
        </p:xfrm>
        <a:graphic>
          <a:graphicData uri="http://schemas.openxmlformats.org/drawingml/2006/table">
            <a:tbl>
              <a:tblPr firstRow="1" bandRow="1">
                <a:tableStyleId>{F5AB1C69-6EDB-4FF4-983F-18BD219EF322}</a:tableStyleId>
              </a:tblPr>
              <a:tblGrid>
                <a:gridCol w="2077375">
                  <a:extLst>
                    <a:ext uri="{9D8B030D-6E8A-4147-A177-3AD203B41FA5}">
                      <a16:colId xmlns:a16="http://schemas.microsoft.com/office/drawing/2014/main" val="4205765376"/>
                    </a:ext>
                  </a:extLst>
                </a:gridCol>
                <a:gridCol w="2077375">
                  <a:extLst>
                    <a:ext uri="{9D8B030D-6E8A-4147-A177-3AD203B41FA5}">
                      <a16:colId xmlns:a16="http://schemas.microsoft.com/office/drawing/2014/main" val="3222343708"/>
                    </a:ext>
                  </a:extLst>
                </a:gridCol>
              </a:tblGrid>
              <a:tr h="356140">
                <a:tc>
                  <a:txBody>
                    <a:bodyPr/>
                    <a:lstStyle/>
                    <a:p>
                      <a:r>
                        <a:rPr kumimoji="1" lang="ja-JP" altLang="en-US" dirty="0"/>
                        <a:t>転倒・・転落</a:t>
                      </a:r>
                      <a:endParaRPr kumimoji="1" lang="en-US" altLang="ja-JP" dirty="0"/>
                    </a:p>
                  </a:txBody>
                  <a:tcPr/>
                </a:tc>
                <a:tc>
                  <a:txBody>
                    <a:bodyPr/>
                    <a:lstStyle/>
                    <a:p>
                      <a:pPr algn="ctr"/>
                      <a:r>
                        <a:rPr kumimoji="1" lang="en-US" altLang="ja-JP" dirty="0"/>
                        <a:t>1</a:t>
                      </a:r>
                      <a:r>
                        <a:rPr kumimoji="1" lang="ja-JP" altLang="en-US" dirty="0"/>
                        <a:t>件</a:t>
                      </a:r>
                    </a:p>
                  </a:txBody>
                  <a:tcPr/>
                </a:tc>
                <a:extLst>
                  <a:ext uri="{0D108BD9-81ED-4DB2-BD59-A6C34878D82A}">
                    <a16:rowId xmlns:a16="http://schemas.microsoft.com/office/drawing/2014/main" val="3020963619"/>
                  </a:ext>
                </a:extLst>
              </a:tr>
              <a:tr h="356140">
                <a:tc>
                  <a:txBody>
                    <a:bodyPr/>
                    <a:lstStyle/>
                    <a:p>
                      <a:r>
                        <a:rPr kumimoji="1" lang="ja-JP" altLang="en-US" dirty="0"/>
                        <a:t>外傷</a:t>
                      </a:r>
                    </a:p>
                  </a:txBody>
                  <a:tcPr/>
                </a:tc>
                <a:tc>
                  <a:txBody>
                    <a:bodyPr/>
                    <a:lstStyle/>
                    <a:p>
                      <a:pPr algn="ctr"/>
                      <a:r>
                        <a:rPr kumimoji="1" lang="en-US" altLang="ja-JP" dirty="0"/>
                        <a:t>0</a:t>
                      </a:r>
                      <a:r>
                        <a:rPr kumimoji="1" lang="ja-JP" altLang="en-US" dirty="0"/>
                        <a:t>件</a:t>
                      </a:r>
                    </a:p>
                  </a:txBody>
                  <a:tcPr/>
                </a:tc>
                <a:extLst>
                  <a:ext uri="{0D108BD9-81ED-4DB2-BD59-A6C34878D82A}">
                    <a16:rowId xmlns:a16="http://schemas.microsoft.com/office/drawing/2014/main" val="744270981"/>
                  </a:ext>
                </a:extLst>
              </a:tr>
              <a:tr h="364147">
                <a:tc>
                  <a:txBody>
                    <a:bodyPr/>
                    <a:lstStyle/>
                    <a:p>
                      <a:r>
                        <a:rPr kumimoji="1" lang="ja-JP" altLang="en-US" dirty="0"/>
                        <a:t>誤嚥・誤飲</a:t>
                      </a:r>
                    </a:p>
                  </a:txBody>
                  <a:tcPr/>
                </a:tc>
                <a:tc>
                  <a:txBody>
                    <a:bodyPr/>
                    <a:lstStyle/>
                    <a:p>
                      <a:pPr algn="ctr"/>
                      <a:r>
                        <a:rPr kumimoji="1" lang="en-US" altLang="ja-JP" dirty="0"/>
                        <a:t>0</a:t>
                      </a:r>
                      <a:r>
                        <a:rPr kumimoji="1" lang="ja-JP" altLang="en-US" dirty="0"/>
                        <a:t>件</a:t>
                      </a:r>
                    </a:p>
                  </a:txBody>
                  <a:tcPr/>
                </a:tc>
                <a:extLst>
                  <a:ext uri="{0D108BD9-81ED-4DB2-BD59-A6C34878D82A}">
                    <a16:rowId xmlns:a16="http://schemas.microsoft.com/office/drawing/2014/main" val="275998757"/>
                  </a:ext>
                </a:extLst>
              </a:tr>
              <a:tr h="356140">
                <a:tc>
                  <a:txBody>
                    <a:bodyPr/>
                    <a:lstStyle/>
                    <a:p>
                      <a:r>
                        <a:rPr kumimoji="1" lang="ja-JP" altLang="en-US" dirty="0"/>
                        <a:t>誤薬</a:t>
                      </a:r>
                    </a:p>
                  </a:txBody>
                  <a:tcPr/>
                </a:tc>
                <a:tc>
                  <a:txBody>
                    <a:bodyPr/>
                    <a:lstStyle/>
                    <a:p>
                      <a:pPr algn="ctr"/>
                      <a:r>
                        <a:rPr kumimoji="1" lang="en-US" altLang="ja-JP" dirty="0"/>
                        <a:t>0</a:t>
                      </a:r>
                      <a:r>
                        <a:rPr kumimoji="1" lang="ja-JP" altLang="en-US" dirty="0"/>
                        <a:t>件</a:t>
                      </a:r>
                    </a:p>
                  </a:txBody>
                  <a:tcPr/>
                </a:tc>
                <a:extLst>
                  <a:ext uri="{0D108BD9-81ED-4DB2-BD59-A6C34878D82A}">
                    <a16:rowId xmlns:a16="http://schemas.microsoft.com/office/drawing/2014/main" val="1480356065"/>
                  </a:ext>
                </a:extLst>
              </a:tr>
              <a:tr h="356140">
                <a:tc>
                  <a:txBody>
                    <a:bodyPr/>
                    <a:lstStyle/>
                    <a:p>
                      <a:r>
                        <a:rPr kumimoji="1" lang="ja-JP" altLang="en-US" dirty="0"/>
                        <a:t>紛失・破損</a:t>
                      </a:r>
                    </a:p>
                  </a:txBody>
                  <a:tcPr/>
                </a:tc>
                <a:tc>
                  <a:txBody>
                    <a:bodyPr/>
                    <a:lstStyle/>
                    <a:p>
                      <a:pPr algn="ctr"/>
                      <a:r>
                        <a:rPr kumimoji="1" lang="en-US" altLang="ja-JP" dirty="0"/>
                        <a:t>3</a:t>
                      </a:r>
                      <a:r>
                        <a:rPr kumimoji="1" lang="ja-JP" altLang="en-US" dirty="0"/>
                        <a:t>件</a:t>
                      </a:r>
                    </a:p>
                  </a:txBody>
                  <a:tcPr/>
                </a:tc>
                <a:extLst>
                  <a:ext uri="{0D108BD9-81ED-4DB2-BD59-A6C34878D82A}">
                    <a16:rowId xmlns:a16="http://schemas.microsoft.com/office/drawing/2014/main" val="4287362616"/>
                  </a:ext>
                </a:extLst>
              </a:tr>
              <a:tr h="356140">
                <a:tc>
                  <a:txBody>
                    <a:bodyPr/>
                    <a:lstStyle/>
                    <a:p>
                      <a:r>
                        <a:rPr kumimoji="1" lang="ja-JP" altLang="en-US" dirty="0"/>
                        <a:t>その他</a:t>
                      </a:r>
                    </a:p>
                  </a:txBody>
                  <a:tcPr/>
                </a:tc>
                <a:tc>
                  <a:txBody>
                    <a:bodyPr/>
                    <a:lstStyle/>
                    <a:p>
                      <a:pPr algn="ctr"/>
                      <a:r>
                        <a:rPr kumimoji="1" lang="en-US" altLang="ja-JP" dirty="0"/>
                        <a:t>2</a:t>
                      </a:r>
                      <a:r>
                        <a:rPr kumimoji="1" lang="ja-JP" altLang="en-US" dirty="0"/>
                        <a:t>件</a:t>
                      </a:r>
                    </a:p>
                  </a:txBody>
                  <a:tcPr/>
                </a:tc>
                <a:extLst>
                  <a:ext uri="{0D108BD9-81ED-4DB2-BD59-A6C34878D82A}">
                    <a16:rowId xmlns:a16="http://schemas.microsoft.com/office/drawing/2014/main" val="2191291002"/>
                  </a:ext>
                </a:extLst>
              </a:tr>
            </a:tbl>
          </a:graphicData>
        </a:graphic>
      </p:graphicFrame>
    </p:spTree>
    <p:extLst>
      <p:ext uri="{BB962C8B-B14F-4D97-AF65-F5344CB8AC3E}">
        <p14:creationId xmlns:p14="http://schemas.microsoft.com/office/powerpoint/2010/main" val="558448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D86EC1-9906-48C8-8C70-4E5DDAC2DB0D}"/>
              </a:ext>
            </a:extLst>
          </p:cNvPr>
          <p:cNvSpPr>
            <a:spLocks noGrp="1"/>
          </p:cNvSpPr>
          <p:nvPr>
            <p:ph type="title"/>
          </p:nvPr>
        </p:nvSpPr>
        <p:spPr/>
        <p:txBody>
          <a:bodyPr>
            <a:normAutofit/>
          </a:bodyPr>
          <a:lstStyle/>
          <a:p>
            <a:r>
              <a:rPr kumimoji="1" lang="en-US" altLang="ja-JP" sz="3600" dirty="0"/>
              <a:t>3.</a:t>
            </a:r>
            <a:r>
              <a:rPr kumimoji="1" lang="ja-JP" altLang="en-US" sz="3600" dirty="0"/>
              <a:t>サービスの質の向上に係る事項（訪問看護）</a:t>
            </a:r>
          </a:p>
        </p:txBody>
      </p:sp>
      <p:sp>
        <p:nvSpPr>
          <p:cNvPr id="3" name="コンテンツ プレースホルダー 2">
            <a:extLst>
              <a:ext uri="{FF2B5EF4-FFF2-40B4-BE49-F238E27FC236}">
                <a16:creationId xmlns:a16="http://schemas.microsoft.com/office/drawing/2014/main" id="{E618B4C8-C6B1-435F-ABC0-CC72C9FD8991}"/>
              </a:ext>
            </a:extLst>
          </p:cNvPr>
          <p:cNvSpPr>
            <a:spLocks noGrp="1"/>
          </p:cNvSpPr>
          <p:nvPr>
            <p:ph idx="1"/>
          </p:nvPr>
        </p:nvSpPr>
        <p:spPr>
          <a:xfrm>
            <a:off x="838200" y="2001078"/>
            <a:ext cx="10515600" cy="4040947"/>
          </a:xfrm>
        </p:spPr>
        <p:txBody>
          <a:bodyPr>
            <a:normAutofit/>
          </a:bodyPr>
          <a:lstStyle/>
          <a:p>
            <a:pPr marL="0" indent="0">
              <a:buNone/>
            </a:pPr>
            <a:r>
              <a:rPr lang="ja-JP" altLang="en-US" dirty="0"/>
              <a:t>・定期巡回に於ける訪問看護の役割</a:t>
            </a:r>
            <a:endParaRPr lang="en-US" altLang="ja-JP" dirty="0"/>
          </a:p>
          <a:p>
            <a:pPr marL="0" indent="0">
              <a:buNone/>
            </a:pPr>
            <a:r>
              <a:rPr lang="ja-JP" altLang="en-US" dirty="0"/>
              <a:t>　連携型：定期訪問</a:t>
            </a:r>
            <a:endParaRPr lang="en-US" altLang="ja-JP" dirty="0"/>
          </a:p>
          <a:p>
            <a:pPr marL="0" indent="0">
              <a:buNone/>
            </a:pPr>
            <a:r>
              <a:rPr lang="ja-JP" altLang="en-US" dirty="0"/>
              <a:t>　　　　　体調管理・服薬管理・バイタル測定　</a:t>
            </a:r>
            <a:endParaRPr lang="en-US" altLang="ja-JP" dirty="0"/>
          </a:p>
          <a:p>
            <a:pPr marL="0" indent="0">
              <a:buNone/>
            </a:pPr>
            <a:r>
              <a:rPr lang="ja-JP" altLang="en-US" dirty="0"/>
              <a:t>　アセスメント・評価⇒訪問介護に伝達（必要時ミーティング）</a:t>
            </a:r>
            <a:endParaRPr lang="en-US" altLang="ja-JP" dirty="0"/>
          </a:p>
          <a:p>
            <a:pPr marL="0" indent="0">
              <a:buNone/>
            </a:pPr>
            <a:r>
              <a:rPr lang="ja-JP" altLang="en-US" dirty="0"/>
              <a:t>　緊急時の訪問：利用者の体調不良時はオンコールにて随時訪問</a:t>
            </a:r>
            <a:endParaRPr lang="en-US" altLang="ja-JP" dirty="0"/>
          </a:p>
          <a:p>
            <a:pPr marL="0" indent="0">
              <a:buNone/>
            </a:pPr>
            <a:r>
              <a:rPr lang="ja-JP" altLang="en-US" dirty="0"/>
              <a:t>　</a:t>
            </a:r>
            <a:endParaRPr lang="en-US" altLang="ja-JP" dirty="0"/>
          </a:p>
          <a:p>
            <a:pPr marL="0" indent="0">
              <a:buNone/>
            </a:pPr>
            <a:r>
              <a:rPr lang="ja-JP" altLang="en-US" dirty="0"/>
              <a:t>　　</a:t>
            </a:r>
            <a:endParaRPr lang="en-US" altLang="ja-JP" dirty="0"/>
          </a:p>
        </p:txBody>
      </p:sp>
    </p:spTree>
    <p:extLst>
      <p:ext uri="{BB962C8B-B14F-4D97-AF65-F5344CB8AC3E}">
        <p14:creationId xmlns:p14="http://schemas.microsoft.com/office/powerpoint/2010/main" val="16656523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4754</TotalTime>
  <Words>2238</Words>
  <Application>Microsoft Office PowerPoint</Application>
  <PresentationFormat>ワイド画面</PresentationFormat>
  <Paragraphs>248</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游ゴシック</vt:lpstr>
      <vt:lpstr>游ゴシック Light</vt:lpstr>
      <vt:lpstr>Arial</vt:lpstr>
      <vt:lpstr>Calibri</vt:lpstr>
      <vt:lpstr>Office テーマ</vt:lpstr>
      <vt:lpstr>介護・医療連携推進会議</vt:lpstr>
      <vt:lpstr>会議次第</vt:lpstr>
      <vt:lpstr>2.活動状況報告</vt:lpstr>
      <vt:lpstr>2.活動状況報告</vt:lpstr>
      <vt:lpstr>2.活動状況報告</vt:lpstr>
      <vt:lpstr>3.サービスの質の向上に係る事項（職員体制）</vt:lpstr>
      <vt:lpstr>3.サービスの質の向上に係る事項（研修計画）</vt:lpstr>
      <vt:lpstr>3.サービスの質の向上に係る事項（事故・ヒヤリ）</vt:lpstr>
      <vt:lpstr>3.サービスの質の向上に係る事項（訪問看護）</vt:lpstr>
      <vt:lpstr>4.その他　事例紹介</vt:lpstr>
      <vt:lpstr>4.その他　意見交換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介護・医療連携推進会議</dc:title>
  <dc:creator>LIFE42</dc:creator>
  <cp:lastModifiedBy>LIFE42</cp:lastModifiedBy>
  <cp:revision>164</cp:revision>
  <cp:lastPrinted>2024-06-18T14:27:50Z</cp:lastPrinted>
  <dcterms:created xsi:type="dcterms:W3CDTF">2019-12-05T05:44:21Z</dcterms:created>
  <dcterms:modified xsi:type="dcterms:W3CDTF">2024-07-18T12:45:31Z</dcterms:modified>
</cp:coreProperties>
</file>